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Open Sans ExtraBold"/>
      <p:bold r:id="rId26"/>
      <p:boldItalic r:id="rId27"/>
    </p:embeddedFont>
    <p:embeddedFont>
      <p:font typeface="Alfa Slab One"/>
      <p:regular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sEC5d5CsIBsl7J1k/up80cAOD8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Kyla Clark (DHHS)"/>
  <p:cmAuthor clrIdx="1" id="1" initials="" lastIdx="1" name="Jennifer Redd (DHHS)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5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OpenSansExtraBold-bold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AlfaSlabOne-regular.fntdata"/><Relationship Id="rId27" Type="http://schemas.openxmlformats.org/officeDocument/2006/relationships/font" Target="fonts/OpenSansExtra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2-20T21:38:59.231">
    <p:pos x="6000" y="0"/>
    <p:text>Consider making two slides the information goes off the page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dhRy5nI"/>
      </p:ext>
    </p:extLst>
  </p:cm>
  <p:cm authorId="1" idx="1" dt="2025-02-20T21:38:59.231">
    <p:pos x="6000" y="0"/>
    <p:text>Good catch, I will do so!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dhSYI-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1692769e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31692769e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1692769e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31692769e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1692769e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31692769e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1692769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31692769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1692769e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31692769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1692769e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331692769e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31692769e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31692769e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1692769e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31692769e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1692769e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31692769e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8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FFC11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8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5400"/>
              <a:buFont typeface="Open Sans ExtraBold"/>
              <a:buNone/>
              <a:defRPr sz="54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8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23A595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514800" y="985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7"/>
          <p:cNvSpPr/>
          <p:nvPr/>
        </p:nvSpPr>
        <p:spPr>
          <a:xfrm>
            <a:off x="490350" y="459300"/>
            <a:ext cx="8163300" cy="422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solidFill>
          <a:srgbClr val="FFC11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514800" y="985525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None/>
              <a:defRPr sz="55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8"/>
          <p:cNvSpPr/>
          <p:nvPr/>
        </p:nvSpPr>
        <p:spPr>
          <a:xfrm>
            <a:off x="490350" y="459300"/>
            <a:ext cx="8163300" cy="422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">
  <p:cSld name="TITLE_AND_BOD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3000"/>
              <a:buNone/>
              <a:defRPr>
                <a:solidFill>
                  <a:srgbClr val="23A59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">
  <p:cSld name="MAIN_POINT">
    <p:bg>
      <p:bgPr>
        <a:solidFill>
          <a:srgbClr val="490F5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1" name="Google Shape;81;p21"/>
          <p:cNvCxnSpPr/>
          <p:nvPr/>
        </p:nvCxnSpPr>
        <p:spPr>
          <a:xfrm>
            <a:off x="601275" y="3657600"/>
            <a:ext cx="62880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B">
  <p:cSld name="MAIN_POINT_1">
    <p:bg>
      <p:bgPr>
        <a:solidFill>
          <a:srgbClr val="23A595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5" name="Google Shape;85;p22"/>
          <p:cNvCxnSpPr/>
          <p:nvPr/>
        </p:nvCxnSpPr>
        <p:spPr>
          <a:xfrm>
            <a:off x="601275" y="3657600"/>
            <a:ext cx="62880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B 1">
  <p:cSld name="MAIN_POINT_1_1">
    <p:bg>
      <p:bgPr>
        <a:solidFill>
          <a:srgbClr val="FFC11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9" name="Google Shape;89;p23"/>
          <p:cNvCxnSpPr/>
          <p:nvPr/>
        </p:nvCxnSpPr>
        <p:spPr>
          <a:xfrm>
            <a:off x="601275" y="3657600"/>
            <a:ext cx="62880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B">
  <p:cSld name="SECTION_TITLE_AND_DESCRIPTION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4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4" name="Google Shape;94;p24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4"/>
          <p:cNvSpPr/>
          <p:nvPr/>
        </p:nvSpPr>
        <p:spPr>
          <a:xfrm>
            <a:off x="4484325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C">
  <p:cSld name="SECTION_TITLE_AND_DESCRIPTION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25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4484325" y="0"/>
            <a:ext cx="876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">
  <p:cSld name="SECTION_TITLE_AND_DESCRIPTION_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6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26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1" name="Google Shape;111;p26"/>
          <p:cNvSpPr/>
          <p:nvPr/>
        </p:nvSpPr>
        <p:spPr>
          <a:xfrm>
            <a:off x="4484325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">
  <p:cSld name="SECTION_TITLE_AND_DESCRI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3800"/>
              <a:buNone/>
              <a:defRPr sz="3800">
                <a:solidFill>
                  <a:srgbClr val="23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9"/>
          <p:cNvSpPr/>
          <p:nvPr/>
        </p:nvSpPr>
        <p:spPr>
          <a:xfrm>
            <a:off x="4484325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 1 1">
  <p:cSld name="SECTION_TITLE_AND_DESCRIPTION_2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7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27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7" name="Google Shape;117;p27"/>
          <p:cNvSpPr/>
          <p:nvPr/>
        </p:nvSpPr>
        <p:spPr>
          <a:xfrm>
            <a:off x="4484400" y="0"/>
            <a:ext cx="876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800"/>
              <a:buFont typeface="Open Sans ExtraBold"/>
              <a:buNone/>
              <a:defRPr sz="18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120" name="Google Shape;12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800"/>
              <a:buFont typeface="Open Sans ExtraBold"/>
              <a:buNone/>
              <a:defRPr sz="1800">
                <a:solidFill>
                  <a:srgbClr val="23A59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A">
  <p:cSld name="CAPTION_ONLY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B">
  <p:cSld name="CAPTION_ONLY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31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3884" y="4200724"/>
            <a:ext cx="2906926" cy="7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 1">
  <p:cSld name="SECTION_TITLE_AND_DESCRIPTION_2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10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0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" name="Google Shape;28;p10"/>
          <p:cNvSpPr/>
          <p:nvPr/>
        </p:nvSpPr>
        <p:spPr>
          <a:xfrm>
            <a:off x="4484400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B 1">
  <p:cSld name="CAPTION_ONLY_1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ExtraBold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hasCustomPrompt="1" type="title"/>
          </p:nvPr>
        </p:nvSpPr>
        <p:spPr>
          <a:xfrm>
            <a:off x="374500" y="225900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1000"/>
              <a:buNone/>
              <a:defRPr sz="11000">
                <a:solidFill>
                  <a:srgbClr val="23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160975" y="1892825"/>
            <a:ext cx="74508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90F5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514800" y="1085775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13"/>
          <p:cNvSpPr/>
          <p:nvPr/>
        </p:nvSpPr>
        <p:spPr>
          <a:xfrm>
            <a:off x="490350" y="459300"/>
            <a:ext cx="8163300" cy="422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">
  <p:cSld name="TITLE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" name="Google Shape;43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FFC11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5" name="Google Shape;45;p14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">
  <p:cSld name="TITLE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0" name="Google Shape;50;p1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490F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1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2" name="Google Shape;52;p15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 1">
  <p:cSld name="TITLE_1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" name="Google Shape;57;p16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490F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Open Sans ExtraBold"/>
              <a:buNone/>
              <a:defRPr sz="54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9" name="Google Shape;59;p16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3000"/>
              <a:buFont typeface="Open Sans ExtraBold"/>
              <a:buNone/>
              <a:defRPr b="0" i="0" sz="3000" u="none" cap="none" strike="noStrike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jredd@utah.gov" TargetMode="External"/><Relationship Id="rId4" Type="http://schemas.openxmlformats.org/officeDocument/2006/relationships/hyperlink" Target="mailto:rrmartinez@utah.gov" TargetMode="External"/><Relationship Id="rId9" Type="http://schemas.openxmlformats.org/officeDocument/2006/relationships/hyperlink" Target="mailto:darciepeterson@utah.gov" TargetMode="External"/><Relationship Id="rId5" Type="http://schemas.openxmlformats.org/officeDocument/2006/relationships/hyperlink" Target="mailto:rtrane@utah.gov" TargetMode="External"/><Relationship Id="rId6" Type="http://schemas.openxmlformats.org/officeDocument/2006/relationships/hyperlink" Target="mailto:mmcdonough@utah.gov" TargetMode="External"/><Relationship Id="rId7" Type="http://schemas.openxmlformats.org/officeDocument/2006/relationships/hyperlink" Target="mailto:kaylamoosman@utah.gov" TargetMode="External"/><Relationship Id="rId8" Type="http://schemas.openxmlformats.org/officeDocument/2006/relationships/hyperlink" Target="mailto:ggale@utah.gov" TargetMode="External"/><Relationship Id="rId11" Type="http://schemas.openxmlformats.org/officeDocument/2006/relationships/hyperlink" Target="mailto:kjbeebe@utah.gov" TargetMode="External"/><Relationship Id="rId10" Type="http://schemas.openxmlformats.org/officeDocument/2006/relationships/hyperlink" Target="mailto:jgrasmus@utah.gov" TargetMode="External"/><Relationship Id="rId13" Type="http://schemas.openxmlformats.org/officeDocument/2006/relationships/hyperlink" Target="mailto:esoriano@utah.gov" TargetMode="External"/><Relationship Id="rId12" Type="http://schemas.openxmlformats.org/officeDocument/2006/relationships/hyperlink" Target="mailto:jessesitterud@utah.gov" TargetMode="External"/><Relationship Id="rId14" Type="http://schemas.openxmlformats.org/officeDocument/2006/relationships/hyperlink" Target="mailto:nicolemoore@utah.gov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Transition to Adult Living</a:t>
            </a:r>
            <a:endParaRPr/>
          </a:p>
        </p:txBody>
      </p:sp>
      <p:sp>
        <p:nvSpPr>
          <p:cNvPr id="139" name="Google Shape;139;p1"/>
          <p:cNvSpPr txBox="1"/>
          <p:nvPr>
            <p:ph idx="1" type="subTitle"/>
          </p:nvPr>
        </p:nvSpPr>
        <p:spPr>
          <a:xfrm>
            <a:off x="311700" y="3165825"/>
            <a:ext cx="85206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TAL services are provided to youth in Child and Family Services custody 14 years and older regardless of permanency goal. Services are based on </a:t>
            </a:r>
            <a:r>
              <a:rPr lang="en"/>
              <a:t>individual</a:t>
            </a:r>
            <a:r>
              <a:rPr lang="en"/>
              <a:t> strengths and needs.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1692769e9_0_25"/>
          <p:cNvSpPr txBox="1"/>
          <p:nvPr>
            <p:ph type="title"/>
          </p:nvPr>
        </p:nvSpPr>
        <p:spPr>
          <a:xfrm>
            <a:off x="352375" y="495975"/>
            <a:ext cx="383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Prior to exiting care  </a:t>
            </a:r>
            <a:endParaRPr sz="2400"/>
          </a:p>
        </p:txBody>
      </p:sp>
      <p:sp>
        <p:nvSpPr>
          <p:cNvPr id="202" name="Google Shape;202;g331692769e9_0_25"/>
          <p:cNvSpPr txBox="1"/>
          <p:nvPr>
            <p:ph idx="1" type="body"/>
          </p:nvPr>
        </p:nvSpPr>
        <p:spPr>
          <a:xfrm>
            <a:off x="4572000" y="0"/>
            <a:ext cx="4572000" cy="52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addition to all services listed above: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Exit plan that includes: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Personal connections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Ongoing support services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Housing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Health insurance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Vocational, educational goals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Employment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 with a nurse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Medicaid application (signature)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Important documents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 and educational records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Aftercare services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NYTD survey and incentives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credit reports </a:t>
            </a:r>
            <a:endParaRPr/>
          </a:p>
        </p:txBody>
      </p:sp>
      <p:pic>
        <p:nvPicPr>
          <p:cNvPr id="203" name="Google Shape;203;g331692769e9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00" y="1534925"/>
            <a:ext cx="4134349" cy="31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1692769e9_0_30"/>
          <p:cNvSpPr txBox="1"/>
          <p:nvPr>
            <p:ph type="title"/>
          </p:nvPr>
        </p:nvSpPr>
        <p:spPr>
          <a:xfrm>
            <a:off x="271375" y="0"/>
            <a:ext cx="40452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Skills include education and vocation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FInancial literacy and money management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Household management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Obtaining, maintaining housing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Buying, maintaining a vehicle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Healthy relationships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Health, mental health, and wellbeing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Technology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Optimism towards future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Life skills of interest and suggested by the youth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g331692769e9_0_30"/>
          <p:cNvSpPr txBox="1"/>
          <p:nvPr>
            <p:ph idx="2" type="body"/>
          </p:nvPr>
        </p:nvSpPr>
        <p:spPr>
          <a:xfrm>
            <a:off x="4616575" y="0"/>
            <a:ext cx="4527300" cy="18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300"/>
              <a:t>Milestone classes </a:t>
            </a:r>
            <a:r>
              <a:rPr b="1" lang="en" sz="2300"/>
              <a:t>and s</a:t>
            </a:r>
            <a:r>
              <a:rPr b="1" lang="en" sz="2300"/>
              <a:t>kills training opportunities</a:t>
            </a:r>
            <a:endParaRPr sz="2400"/>
          </a:p>
        </p:txBody>
      </p:sp>
      <p:pic>
        <p:nvPicPr>
          <p:cNvPr id="210" name="Google Shape;210;g331692769e9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475" y="1879200"/>
            <a:ext cx="1829499" cy="27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1692769e9_0_35"/>
          <p:cNvSpPr txBox="1"/>
          <p:nvPr>
            <p:ph type="title"/>
          </p:nvPr>
        </p:nvSpPr>
        <p:spPr>
          <a:xfrm>
            <a:off x="312500" y="0"/>
            <a:ext cx="40452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Academic milestones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Employment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Money management and budgeting milestones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Housing and home management milestones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Healthcare milestones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Healthy relationships milestones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Technology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Optimism towards future milestones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g331692769e9_0_35"/>
          <p:cNvSpPr txBox="1"/>
          <p:nvPr>
            <p:ph idx="2" type="body"/>
          </p:nvPr>
        </p:nvSpPr>
        <p:spPr>
          <a:xfrm>
            <a:off x="4616575" y="0"/>
            <a:ext cx="4191900" cy="19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Milestone guideline incentive packet</a:t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17" name="Google Shape;217;g331692769e9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900" y="1633925"/>
            <a:ext cx="3891574" cy="259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 txBox="1"/>
          <p:nvPr>
            <p:ph type="title"/>
          </p:nvPr>
        </p:nvSpPr>
        <p:spPr>
          <a:xfrm>
            <a:off x="514800" y="1085775"/>
            <a:ext cx="8114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Regional TAL Coordinators and Support</a:t>
            </a:r>
            <a:endParaRPr/>
          </a:p>
        </p:txBody>
      </p:sp>
      <p:sp>
        <p:nvSpPr>
          <p:cNvPr id="228" name="Google Shape;228;p4"/>
          <p:cNvSpPr txBox="1"/>
          <p:nvPr/>
        </p:nvSpPr>
        <p:spPr>
          <a:xfrm>
            <a:off x="102250" y="94375"/>
            <a:ext cx="8949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State Office									Northern Region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Jennifer Redd TAL Program Administrator 				Reyna Martinez Northern Region TAL Coordinator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jredd@utah.gov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 	Phone: 435-260-8250			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rrmartinez@utah.gov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	Phone: 435-213-6990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Rachel Trane Lived Experience TAL Coordinator			Melissa McDonough Northern Region Program Admin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rtrane@utah.gov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	Phone: 385-348-1274			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mmcdonough@utah.gov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		Phone: 385-205-7219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Salt Lake Valley Region							Western Region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Kayla Moosman SLVR TAL Coordinator					Milton Gale Western Region TAL Coordinator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kaylamoosman@utah.gov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Phone: 801-671-3616		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ggale@utah.gov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		Phone: 801-874-6600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Darcie Peterson SLVR Program Administrator				Jeramie Rasmussen Western Region Program Admin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darciepeterson@utah.gov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Phone: 801-755-7428		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jgrasmus@utah.gov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	Phone: 801-319-5940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Southwest Region								Eastern Region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Kaylee Beebe Southwest Region TAL Coordinator			Jesse Sitterud Eastern Region TAL Coordinator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1"/>
              </a:rPr>
              <a:t>kjbeebe@utah.gov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	 	Phone: 435-421-1720		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2"/>
              </a:rPr>
              <a:t>jessesitterud@utah.gov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	Phone: 435-749-2986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Elizabeth Cruz Southwest Region TAL Supervisor			Nicole Moore Eastern Region Program Administrator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3"/>
              </a:rPr>
              <a:t>esoriano@utah.gov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	Phone: 435-216-6205		Email: </a:t>
            </a:r>
            <a:r>
              <a:rPr lang="en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4"/>
              </a:rPr>
              <a:t>nicolemoore@utah.gov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	Phone: 435-381-4737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 txBox="1"/>
          <p:nvPr>
            <p:ph type="title"/>
          </p:nvPr>
        </p:nvSpPr>
        <p:spPr>
          <a:xfrm>
            <a:off x="374500" y="225900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</a:pPr>
            <a:r>
              <a:t/>
            </a:r>
            <a:endParaRPr/>
          </a:p>
        </p:txBody>
      </p:sp>
      <p:sp>
        <p:nvSpPr>
          <p:cNvPr id="234" name="Google Shape;234;p5"/>
          <p:cNvSpPr txBox="1"/>
          <p:nvPr>
            <p:ph idx="1" type="body"/>
          </p:nvPr>
        </p:nvSpPr>
        <p:spPr>
          <a:xfrm>
            <a:off x="160975" y="1892825"/>
            <a:ext cx="74508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>
            <p:ph idx="1" type="body"/>
          </p:nvPr>
        </p:nvSpPr>
        <p:spPr>
          <a:xfrm>
            <a:off x="204225" y="4258525"/>
            <a:ext cx="87441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H Chafee Foster Care Program for Successful Transition to Adulthood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Youth Outcomes</a:t>
            </a:r>
            <a:endParaRPr/>
          </a:p>
        </p:txBody>
      </p:sp>
      <p:pic>
        <p:nvPicPr>
          <p:cNvPr id="145" name="Google Shape;145;p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550" y="151275"/>
            <a:ext cx="6184299" cy="382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"/>
          <p:cNvSpPr txBox="1"/>
          <p:nvPr/>
        </p:nvSpPr>
        <p:spPr>
          <a:xfrm>
            <a:off x="385775" y="257200"/>
            <a:ext cx="201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151300" y="1051400"/>
            <a:ext cx="24054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“ Teens in foster care are strong, resilient, and smart, and, given the chance, they can overcome their past and influence the world for better.”</a:t>
            </a:r>
            <a:endParaRPr b="1" sz="16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–Aria Williams</a:t>
            </a:r>
            <a:endParaRPr sz="13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1692769e9_0_0"/>
          <p:cNvSpPr txBox="1"/>
          <p:nvPr>
            <p:ph type="title"/>
          </p:nvPr>
        </p:nvSpPr>
        <p:spPr>
          <a:xfrm>
            <a:off x="722575" y="3009975"/>
            <a:ext cx="3168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20"/>
              <a:buNone/>
            </a:pPr>
            <a:r>
              <a:rPr lang="en" sz="2420"/>
              <a:t>Important considerations to improve outcomes for youth</a:t>
            </a:r>
            <a:endParaRPr sz="2420"/>
          </a:p>
        </p:txBody>
      </p:sp>
      <p:sp>
        <p:nvSpPr>
          <p:cNvPr id="153" name="Google Shape;153;g331692769e9_0_0"/>
          <p:cNvSpPr txBox="1"/>
          <p:nvPr>
            <p:ph idx="2" type="body"/>
          </p:nvPr>
        </p:nvSpPr>
        <p:spPr>
          <a:xfrm>
            <a:off x="4616575" y="0"/>
            <a:ext cx="4482900" cy="49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FAFSA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Permanency at age 16+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TAL Aftercare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ETV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Emancipation at age 18+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Reunification vs emancipation considerations for youth age 17</a:t>
            </a:r>
            <a:endParaRPr/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Has the family stabilized?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Court orders accurately reflecting age of majority vs reunification 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Medicaid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Permanency orders that accurately reflect the child’s living situation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Trusting youth voice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g331692769e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50" y="419049"/>
            <a:ext cx="3547950" cy="23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/>
          <p:nvPr>
            <p:ph type="title"/>
          </p:nvPr>
        </p:nvSpPr>
        <p:spPr>
          <a:xfrm>
            <a:off x="239225" y="205175"/>
            <a:ext cx="383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TAL UFACET: assessment, goal setting, support  </a:t>
            </a:r>
            <a:endParaRPr sz="2400"/>
          </a:p>
        </p:txBody>
      </p:sp>
      <p:sp>
        <p:nvSpPr>
          <p:cNvPr id="160" name="Google Shape;160;p3"/>
          <p:cNvSpPr txBox="1"/>
          <p:nvPr>
            <p:ph idx="1" type="body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support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skills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Post-secondary access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Post-secondary mentoring, support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Vocational planning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Employment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Employment retention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Budget and financial management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Housing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Home management skills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health skills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Access to healthcare resources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Healthy relationships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Technology skills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Optimism towards future</a:t>
            </a:r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600" y="2159511"/>
            <a:ext cx="3837000" cy="256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1692769e9_0_5"/>
          <p:cNvSpPr txBox="1"/>
          <p:nvPr>
            <p:ph type="title"/>
          </p:nvPr>
        </p:nvSpPr>
        <p:spPr>
          <a:xfrm>
            <a:off x="380325" y="304025"/>
            <a:ext cx="383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TAL services for </a:t>
            </a:r>
            <a:br>
              <a:rPr lang="en" sz="2400"/>
            </a:br>
            <a:r>
              <a:rPr lang="en" sz="2400"/>
              <a:t>youth at age 14  </a:t>
            </a:r>
            <a:endParaRPr sz="2400"/>
          </a:p>
        </p:txBody>
      </p:sp>
      <p:sp>
        <p:nvSpPr>
          <p:cNvPr id="167" name="Google Shape;167;g331692769e9_0_5"/>
          <p:cNvSpPr txBox="1"/>
          <p:nvPr>
            <p:ph idx="1" type="body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Family connections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Permanency pact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Youth can invite 2 support people for child and family team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TAL UFACET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assistance through WIOA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credit report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Milestone workshops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Milestone guideline packet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 region TAL coordinator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permanency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Youth specific contact information</a:t>
            </a:r>
            <a:endParaRPr/>
          </a:p>
        </p:txBody>
      </p:sp>
      <p:pic>
        <p:nvPicPr>
          <p:cNvPr id="168" name="Google Shape;168;g331692769e9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87" y="1560600"/>
            <a:ext cx="4078877" cy="271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1692769e9_0_10"/>
          <p:cNvSpPr txBox="1"/>
          <p:nvPr>
            <p:ph type="title"/>
          </p:nvPr>
        </p:nvSpPr>
        <p:spPr>
          <a:xfrm>
            <a:off x="367500" y="222775"/>
            <a:ext cx="383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TAL services for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youth at age 15  </a:t>
            </a:r>
            <a:endParaRPr sz="2400"/>
          </a:p>
        </p:txBody>
      </p:sp>
      <p:sp>
        <p:nvSpPr>
          <p:cNvPr id="174" name="Google Shape;174;g331692769e9_0_10"/>
          <p:cNvSpPr txBox="1"/>
          <p:nvPr>
            <p:ph idx="1" type="body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All services listed on prior slide plus: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 p</a:t>
            </a:r>
            <a:r>
              <a:rPr lang="en"/>
              <a:t>lan for earning and saving money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 a checking or savings account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Increased emphasis on vocational skills for job readiness and preparation</a:t>
            </a:r>
            <a:endParaRPr/>
          </a:p>
        </p:txBody>
      </p:sp>
      <p:pic>
        <p:nvPicPr>
          <p:cNvPr id="175" name="Google Shape;175;g331692769e9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25" y="1146175"/>
            <a:ext cx="2769394" cy="36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1692769e9_0_15"/>
          <p:cNvSpPr txBox="1"/>
          <p:nvPr>
            <p:ph type="title"/>
          </p:nvPr>
        </p:nvSpPr>
        <p:spPr>
          <a:xfrm>
            <a:off x="307000" y="243225"/>
            <a:ext cx="383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TAL services for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youth at age 16 </a:t>
            </a:r>
            <a:endParaRPr sz="2400"/>
          </a:p>
        </p:txBody>
      </p:sp>
      <p:sp>
        <p:nvSpPr>
          <p:cNvPr id="181" name="Google Shape;181;g331692769e9_0_15"/>
          <p:cNvSpPr txBox="1"/>
          <p:nvPr>
            <p:ph idx="1" type="body"/>
          </p:nvPr>
        </p:nvSpPr>
        <p:spPr>
          <a:xfrm>
            <a:off x="4572000" y="0"/>
            <a:ext cx="4572000" cy="52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addition to all services listed above</a:t>
            </a:r>
            <a:r>
              <a:rPr lang="en"/>
              <a:t>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5 personal connections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current with school credits in preparation for high school graduation or plan for GED or vocational training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Youth with goals for post-secondary education should prepare for and complete needed testing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82" name="Google Shape;182;g331692769e9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675" y="1166625"/>
            <a:ext cx="2937661" cy="3672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1692769e9_0_40"/>
          <p:cNvSpPr txBox="1"/>
          <p:nvPr>
            <p:ph idx="1" type="body"/>
          </p:nvPr>
        </p:nvSpPr>
        <p:spPr>
          <a:xfrm>
            <a:off x="4572000" y="0"/>
            <a:ext cx="4572000" cy="52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Explore employment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a part time job.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drivers education and receive a driver license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Obtain a state identification card if unable to get a driver license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Youth begin to facilitate the child and family team meetings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appropriate, put name on waiting list at housing authority</a:t>
            </a:r>
            <a:endParaRPr/>
          </a:p>
        </p:txBody>
      </p:sp>
      <p:sp>
        <p:nvSpPr>
          <p:cNvPr id="188" name="Google Shape;188;g331692769e9_0_40"/>
          <p:cNvSpPr txBox="1"/>
          <p:nvPr>
            <p:ph type="title"/>
          </p:nvPr>
        </p:nvSpPr>
        <p:spPr>
          <a:xfrm>
            <a:off x="359950" y="220525"/>
            <a:ext cx="383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TAL services for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 youth at age 16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1800"/>
              <a:t>(continued)</a:t>
            </a:r>
            <a:r>
              <a:rPr lang="en" sz="2400"/>
              <a:t> </a:t>
            </a:r>
            <a:endParaRPr sz="2400"/>
          </a:p>
        </p:txBody>
      </p:sp>
      <p:pic>
        <p:nvPicPr>
          <p:cNvPr id="189" name="Google Shape;189;g331692769e9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5925"/>
            <a:ext cx="4267200" cy="284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1692769e9_0_20"/>
          <p:cNvSpPr txBox="1"/>
          <p:nvPr>
            <p:ph idx="1" type="body"/>
          </p:nvPr>
        </p:nvSpPr>
        <p:spPr>
          <a:xfrm>
            <a:off x="4572000" y="0"/>
            <a:ext cx="4572000" cy="52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addition to all services</a:t>
            </a:r>
            <a:r>
              <a:rPr lang="en"/>
              <a:t> listed above: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 obtain a driver’s license for a youth who does not have one 6 months before 18th birthday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Enroll youth in WIOA program during semester they are expected to graduate or obtain a GED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Assist with connecting to health provider, mental health authority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youth contact in SAFE</a:t>
            </a:r>
            <a:endParaRPr/>
          </a:p>
        </p:txBody>
      </p:sp>
      <p:sp>
        <p:nvSpPr>
          <p:cNvPr id="195" name="Google Shape;195;g331692769e9_0_20"/>
          <p:cNvSpPr txBox="1"/>
          <p:nvPr>
            <p:ph type="title"/>
          </p:nvPr>
        </p:nvSpPr>
        <p:spPr>
          <a:xfrm>
            <a:off x="359950" y="258350"/>
            <a:ext cx="383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TAL services for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/>
              <a:t>youth at age 17 </a:t>
            </a:r>
            <a:endParaRPr sz="2400"/>
          </a:p>
        </p:txBody>
      </p:sp>
      <p:pic>
        <p:nvPicPr>
          <p:cNvPr id="196" name="Google Shape;196;g331692769e9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50" y="1181750"/>
            <a:ext cx="3424724" cy="365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HHS 3 Color Block">
  <a:themeElements>
    <a:clrScheme name="Gameday">
      <a:dk1>
        <a:srgbClr val="490F52"/>
      </a:dk1>
      <a:lt1>
        <a:srgbClr val="FFFFFF"/>
      </a:lt1>
      <a:dk2>
        <a:srgbClr val="000000"/>
      </a:dk2>
      <a:lt2>
        <a:srgbClr val="666666"/>
      </a:lt2>
      <a:accent1>
        <a:srgbClr val="23A595"/>
      </a:accent1>
      <a:accent2>
        <a:srgbClr val="490F52"/>
      </a:accent2>
      <a:accent3>
        <a:srgbClr val="FFC112"/>
      </a:accent3>
      <a:accent4>
        <a:srgbClr val="23A595"/>
      </a:accent4>
      <a:accent5>
        <a:srgbClr val="FFC112"/>
      </a:accent5>
      <a:accent6>
        <a:srgbClr val="FFFFFF"/>
      </a:accent6>
      <a:hlink>
        <a:srgbClr val="490F52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