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20.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diagrams/quickStyle1.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2"/>
  </p:notesMasterIdLst>
  <p:handoutMasterIdLst>
    <p:handoutMasterId r:id="rId23"/>
  </p:handoutMasterIdLst>
  <p:sldIdLst>
    <p:sldId id="256" r:id="rId2"/>
    <p:sldId id="257" r:id="rId3"/>
    <p:sldId id="263" r:id="rId4"/>
    <p:sldId id="261" r:id="rId5"/>
    <p:sldId id="262" r:id="rId6"/>
    <p:sldId id="264" r:id="rId7"/>
    <p:sldId id="276" r:id="rId8"/>
    <p:sldId id="270" r:id="rId9"/>
    <p:sldId id="259" r:id="rId10"/>
    <p:sldId id="269" r:id="rId11"/>
    <p:sldId id="268" r:id="rId12"/>
    <p:sldId id="265" r:id="rId13"/>
    <p:sldId id="266" r:id="rId14"/>
    <p:sldId id="277" r:id="rId15"/>
    <p:sldId id="267"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29" autoAdjust="0"/>
  </p:normalViewPr>
  <p:slideViewPr>
    <p:cSldViewPr>
      <p:cViewPr varScale="1">
        <p:scale>
          <a:sx n="80" d="100"/>
          <a:sy n="80" d="100"/>
        </p:scale>
        <p:origin x="-1074" y="-78"/>
      </p:cViewPr>
      <p:guideLst>
        <p:guide orient="horz" pos="2160"/>
        <p:guide pos="2880"/>
      </p:guideLst>
    </p:cSldViewPr>
  </p:slideViewPr>
  <p:outlineViewPr>
    <p:cViewPr>
      <p:scale>
        <a:sx n="33" d="100"/>
        <a:sy n="33" d="100"/>
      </p:scale>
      <p:origin x="0" y="13116"/>
    </p:cViewPr>
  </p:outlineViewPr>
  <p:notesTextViewPr>
    <p:cViewPr>
      <p:scale>
        <a:sx n="100" d="100"/>
        <a:sy n="100" d="100"/>
      </p:scale>
      <p:origin x="0" y="0"/>
    </p:cViewPr>
  </p:notesTextViewPr>
  <p:notesViewPr>
    <p:cSldViewPr>
      <p:cViewPr varScale="1">
        <p:scale>
          <a:sx n="70" d="100"/>
          <a:sy n="70" d="100"/>
        </p:scale>
        <p:origin x="-281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9B1DDA-A933-42C9-A0C5-05CE839E5D35}" type="doc">
      <dgm:prSet loTypeId="urn:microsoft.com/office/officeart/2005/8/layout/radial1" loCatId="relationship" qsTypeId="urn:microsoft.com/office/officeart/2005/8/quickstyle/simple1" qsCatId="simple" csTypeId="urn:microsoft.com/office/officeart/2005/8/colors/colorful2" csCatId="colorful" phldr="1"/>
      <dgm:spPr/>
      <dgm:t>
        <a:bodyPr/>
        <a:lstStyle/>
        <a:p>
          <a:endParaRPr lang="en-US"/>
        </a:p>
      </dgm:t>
    </dgm:pt>
    <dgm:pt modelId="{02CE65A7-C151-44F0-A4C9-8852A86448C6}">
      <dgm:prSet phldrT="[Text]"/>
      <dgm:spPr/>
      <dgm:t>
        <a:bodyPr/>
        <a:lstStyle/>
        <a:p>
          <a:r>
            <a:rPr lang="en-US" dirty="0" smtClean="0">
              <a:solidFill>
                <a:schemeClr val="bg1"/>
              </a:solidFill>
            </a:rPr>
            <a:t>Child</a:t>
          </a:r>
        </a:p>
      </dgm:t>
    </dgm:pt>
    <dgm:pt modelId="{E5E02AAC-B91F-4415-AFFC-B4C7EFC8FA4C}" type="parTrans" cxnId="{13AC29E8-DB1B-4B47-9F09-7DD6A95B63ED}">
      <dgm:prSet/>
      <dgm:spPr/>
      <dgm:t>
        <a:bodyPr/>
        <a:lstStyle/>
        <a:p>
          <a:endParaRPr lang="en-US"/>
        </a:p>
      </dgm:t>
    </dgm:pt>
    <dgm:pt modelId="{4C3A15B4-9DF2-42BA-ABAE-F771EB802BAE}" type="sibTrans" cxnId="{13AC29E8-DB1B-4B47-9F09-7DD6A95B63ED}">
      <dgm:prSet/>
      <dgm:spPr/>
      <dgm:t>
        <a:bodyPr/>
        <a:lstStyle/>
        <a:p>
          <a:endParaRPr lang="en-US"/>
        </a:p>
      </dgm:t>
    </dgm:pt>
    <dgm:pt modelId="{DBB8A778-0D81-4932-B35C-B6F3CED3674A}">
      <dgm:prSet phldrT="[Text]"/>
      <dgm:spPr/>
      <dgm:t>
        <a:bodyPr/>
        <a:lstStyle/>
        <a:p>
          <a:r>
            <a:rPr lang="en-US" dirty="0" smtClean="0"/>
            <a:t>Judge</a:t>
          </a:r>
          <a:endParaRPr lang="en-US" dirty="0"/>
        </a:p>
      </dgm:t>
    </dgm:pt>
    <dgm:pt modelId="{671A4C19-8EE2-4FD3-A375-6C35359B83E9}" type="parTrans" cxnId="{04280E2A-A020-4707-B442-8BFE849F5364}">
      <dgm:prSet/>
      <dgm:spPr/>
      <dgm:t>
        <a:bodyPr/>
        <a:lstStyle/>
        <a:p>
          <a:endParaRPr lang="en-US" dirty="0"/>
        </a:p>
      </dgm:t>
    </dgm:pt>
    <dgm:pt modelId="{DA6ACC36-DA95-4D64-9358-F6AE0433B582}" type="sibTrans" cxnId="{04280E2A-A020-4707-B442-8BFE849F5364}">
      <dgm:prSet/>
      <dgm:spPr/>
      <dgm:t>
        <a:bodyPr/>
        <a:lstStyle/>
        <a:p>
          <a:endParaRPr lang="en-US"/>
        </a:p>
      </dgm:t>
    </dgm:pt>
    <dgm:pt modelId="{CF1CF02F-A7BF-4665-8B68-B247372C3D8B}">
      <dgm:prSet phldrT="[Text]"/>
      <dgm:spPr/>
      <dgm:t>
        <a:bodyPr/>
        <a:lstStyle/>
        <a:p>
          <a:r>
            <a:rPr lang="en-US" dirty="0" smtClean="0"/>
            <a:t>Guardian ad Litem</a:t>
          </a:r>
          <a:endParaRPr lang="en-US" dirty="0"/>
        </a:p>
      </dgm:t>
    </dgm:pt>
    <dgm:pt modelId="{A56E11D2-0DE2-4DB8-A83E-864E22393B5E}" type="parTrans" cxnId="{161080DC-E06F-4EE3-B619-EE2A646D898F}">
      <dgm:prSet/>
      <dgm:spPr/>
      <dgm:t>
        <a:bodyPr/>
        <a:lstStyle/>
        <a:p>
          <a:endParaRPr lang="en-US" dirty="0"/>
        </a:p>
      </dgm:t>
    </dgm:pt>
    <dgm:pt modelId="{CE463206-5F8D-43A6-B5B7-34E1C267E733}" type="sibTrans" cxnId="{161080DC-E06F-4EE3-B619-EE2A646D898F}">
      <dgm:prSet/>
      <dgm:spPr/>
      <dgm:t>
        <a:bodyPr/>
        <a:lstStyle/>
        <a:p>
          <a:endParaRPr lang="en-US"/>
        </a:p>
      </dgm:t>
    </dgm:pt>
    <dgm:pt modelId="{10AAEF4C-FD22-408C-809C-01F8E0A8D9DB}">
      <dgm:prSet phldrT="[Text]"/>
      <dgm:spPr/>
      <dgm:t>
        <a:bodyPr/>
        <a:lstStyle/>
        <a:p>
          <a:r>
            <a:rPr lang="en-US" dirty="0" smtClean="0"/>
            <a:t>DCFS</a:t>
          </a:r>
        </a:p>
        <a:p>
          <a:r>
            <a:rPr lang="en-US" dirty="0" smtClean="0"/>
            <a:t>&amp; Counsel</a:t>
          </a:r>
          <a:endParaRPr lang="en-US" dirty="0"/>
        </a:p>
      </dgm:t>
    </dgm:pt>
    <dgm:pt modelId="{2FB3C0EC-FFDB-4DE9-9104-A03B44136879}" type="parTrans" cxnId="{6B239993-DB67-4075-BFFC-2EBAFA6D1B75}">
      <dgm:prSet/>
      <dgm:spPr/>
      <dgm:t>
        <a:bodyPr/>
        <a:lstStyle/>
        <a:p>
          <a:endParaRPr lang="en-US" dirty="0"/>
        </a:p>
      </dgm:t>
    </dgm:pt>
    <dgm:pt modelId="{4D8C6DC3-FCEA-4E67-8D4E-2B09E91A75D8}" type="sibTrans" cxnId="{6B239993-DB67-4075-BFFC-2EBAFA6D1B75}">
      <dgm:prSet/>
      <dgm:spPr/>
      <dgm:t>
        <a:bodyPr/>
        <a:lstStyle/>
        <a:p>
          <a:endParaRPr lang="en-US"/>
        </a:p>
      </dgm:t>
    </dgm:pt>
    <dgm:pt modelId="{21384AA9-4A32-46D1-8C33-CF8F5A14D86C}">
      <dgm:prSet phldrT="[Text]"/>
      <dgm:spPr/>
      <dgm:t>
        <a:bodyPr/>
        <a:lstStyle/>
        <a:p>
          <a:r>
            <a:rPr lang="en-US" dirty="0" smtClean="0"/>
            <a:t>Parent</a:t>
          </a:r>
        </a:p>
        <a:p>
          <a:r>
            <a:rPr lang="en-US" dirty="0" smtClean="0"/>
            <a:t>&amp;</a:t>
          </a:r>
        </a:p>
        <a:p>
          <a:r>
            <a:rPr lang="en-US" dirty="0" smtClean="0"/>
            <a:t>Counsel</a:t>
          </a:r>
          <a:endParaRPr lang="en-US" dirty="0"/>
        </a:p>
      </dgm:t>
    </dgm:pt>
    <dgm:pt modelId="{FC438EB4-8D74-417E-BC4C-58F3859E2934}" type="parTrans" cxnId="{725F1F7E-D5BD-4262-9DE6-4F2487D52A6B}">
      <dgm:prSet/>
      <dgm:spPr/>
      <dgm:t>
        <a:bodyPr/>
        <a:lstStyle/>
        <a:p>
          <a:endParaRPr lang="en-US" dirty="0"/>
        </a:p>
      </dgm:t>
    </dgm:pt>
    <dgm:pt modelId="{6205948B-6B44-41A3-8015-3632523BEE53}" type="sibTrans" cxnId="{725F1F7E-D5BD-4262-9DE6-4F2487D52A6B}">
      <dgm:prSet/>
      <dgm:spPr/>
      <dgm:t>
        <a:bodyPr/>
        <a:lstStyle/>
        <a:p>
          <a:endParaRPr lang="en-US"/>
        </a:p>
      </dgm:t>
    </dgm:pt>
    <dgm:pt modelId="{B32832F2-3D62-47C5-85E7-4786C02DFD74}" type="pres">
      <dgm:prSet presAssocID="{BC9B1DDA-A933-42C9-A0C5-05CE839E5D35}" presName="cycle" presStyleCnt="0">
        <dgm:presLayoutVars>
          <dgm:chMax val="1"/>
          <dgm:dir/>
          <dgm:animLvl val="ctr"/>
          <dgm:resizeHandles val="exact"/>
        </dgm:presLayoutVars>
      </dgm:prSet>
      <dgm:spPr/>
      <dgm:t>
        <a:bodyPr/>
        <a:lstStyle/>
        <a:p>
          <a:endParaRPr lang="en-US"/>
        </a:p>
      </dgm:t>
    </dgm:pt>
    <dgm:pt modelId="{8CE5BF20-5BC0-4D38-8877-3FE960CF3475}" type="pres">
      <dgm:prSet presAssocID="{02CE65A7-C151-44F0-A4C9-8852A86448C6}" presName="centerShape" presStyleLbl="node0" presStyleIdx="0" presStyleCnt="1"/>
      <dgm:spPr/>
      <dgm:t>
        <a:bodyPr/>
        <a:lstStyle/>
        <a:p>
          <a:endParaRPr lang="en-US"/>
        </a:p>
      </dgm:t>
    </dgm:pt>
    <dgm:pt modelId="{A7148BE9-DC1E-4A23-B3FB-73A7BBEFDD3B}" type="pres">
      <dgm:prSet presAssocID="{671A4C19-8EE2-4FD3-A375-6C35359B83E9}" presName="Name9" presStyleLbl="parChTrans1D2" presStyleIdx="0" presStyleCnt="4"/>
      <dgm:spPr/>
      <dgm:t>
        <a:bodyPr/>
        <a:lstStyle/>
        <a:p>
          <a:endParaRPr lang="en-US"/>
        </a:p>
      </dgm:t>
    </dgm:pt>
    <dgm:pt modelId="{79CCB92E-03A2-4F40-97ED-BF5EA97C467E}" type="pres">
      <dgm:prSet presAssocID="{671A4C19-8EE2-4FD3-A375-6C35359B83E9}" presName="connTx" presStyleLbl="parChTrans1D2" presStyleIdx="0" presStyleCnt="4"/>
      <dgm:spPr/>
      <dgm:t>
        <a:bodyPr/>
        <a:lstStyle/>
        <a:p>
          <a:endParaRPr lang="en-US"/>
        </a:p>
      </dgm:t>
    </dgm:pt>
    <dgm:pt modelId="{1780A172-BBBF-4C4D-B3C8-8FB0FFB6068C}" type="pres">
      <dgm:prSet presAssocID="{DBB8A778-0D81-4932-B35C-B6F3CED3674A}" presName="node" presStyleLbl="node1" presStyleIdx="0" presStyleCnt="4">
        <dgm:presLayoutVars>
          <dgm:bulletEnabled val="1"/>
        </dgm:presLayoutVars>
      </dgm:prSet>
      <dgm:spPr/>
      <dgm:t>
        <a:bodyPr/>
        <a:lstStyle/>
        <a:p>
          <a:endParaRPr lang="en-US"/>
        </a:p>
      </dgm:t>
    </dgm:pt>
    <dgm:pt modelId="{B8BBADFA-11BD-4B23-9888-796FE59A4586}" type="pres">
      <dgm:prSet presAssocID="{A56E11D2-0DE2-4DB8-A83E-864E22393B5E}" presName="Name9" presStyleLbl="parChTrans1D2" presStyleIdx="1" presStyleCnt="4"/>
      <dgm:spPr/>
      <dgm:t>
        <a:bodyPr/>
        <a:lstStyle/>
        <a:p>
          <a:endParaRPr lang="en-US"/>
        </a:p>
      </dgm:t>
    </dgm:pt>
    <dgm:pt modelId="{C8447E5B-8FC1-4F50-ADD9-6B5104E18727}" type="pres">
      <dgm:prSet presAssocID="{A56E11D2-0DE2-4DB8-A83E-864E22393B5E}" presName="connTx" presStyleLbl="parChTrans1D2" presStyleIdx="1" presStyleCnt="4"/>
      <dgm:spPr/>
      <dgm:t>
        <a:bodyPr/>
        <a:lstStyle/>
        <a:p>
          <a:endParaRPr lang="en-US"/>
        </a:p>
      </dgm:t>
    </dgm:pt>
    <dgm:pt modelId="{9FAE5F57-2961-4B28-B17B-5A5E1282574E}" type="pres">
      <dgm:prSet presAssocID="{CF1CF02F-A7BF-4665-8B68-B247372C3D8B}" presName="node" presStyleLbl="node1" presStyleIdx="1" presStyleCnt="4">
        <dgm:presLayoutVars>
          <dgm:bulletEnabled val="1"/>
        </dgm:presLayoutVars>
      </dgm:prSet>
      <dgm:spPr/>
      <dgm:t>
        <a:bodyPr/>
        <a:lstStyle/>
        <a:p>
          <a:endParaRPr lang="en-US"/>
        </a:p>
      </dgm:t>
    </dgm:pt>
    <dgm:pt modelId="{A26176E1-2B81-4BDF-9E5E-8F40CE0794CC}" type="pres">
      <dgm:prSet presAssocID="{2FB3C0EC-FFDB-4DE9-9104-A03B44136879}" presName="Name9" presStyleLbl="parChTrans1D2" presStyleIdx="2" presStyleCnt="4"/>
      <dgm:spPr/>
      <dgm:t>
        <a:bodyPr/>
        <a:lstStyle/>
        <a:p>
          <a:endParaRPr lang="en-US"/>
        </a:p>
      </dgm:t>
    </dgm:pt>
    <dgm:pt modelId="{003C3BF5-7400-4665-8880-4A882FE05E4A}" type="pres">
      <dgm:prSet presAssocID="{2FB3C0EC-FFDB-4DE9-9104-A03B44136879}" presName="connTx" presStyleLbl="parChTrans1D2" presStyleIdx="2" presStyleCnt="4"/>
      <dgm:spPr/>
      <dgm:t>
        <a:bodyPr/>
        <a:lstStyle/>
        <a:p>
          <a:endParaRPr lang="en-US"/>
        </a:p>
      </dgm:t>
    </dgm:pt>
    <dgm:pt modelId="{2D8E208D-CFBD-4442-BF5F-3D2CEA79A539}" type="pres">
      <dgm:prSet presAssocID="{10AAEF4C-FD22-408C-809C-01F8E0A8D9DB}" presName="node" presStyleLbl="node1" presStyleIdx="2" presStyleCnt="4">
        <dgm:presLayoutVars>
          <dgm:bulletEnabled val="1"/>
        </dgm:presLayoutVars>
      </dgm:prSet>
      <dgm:spPr/>
      <dgm:t>
        <a:bodyPr/>
        <a:lstStyle/>
        <a:p>
          <a:endParaRPr lang="en-US"/>
        </a:p>
      </dgm:t>
    </dgm:pt>
    <dgm:pt modelId="{EE76FFE9-F5A3-4573-BBDA-C87EFB84558D}" type="pres">
      <dgm:prSet presAssocID="{FC438EB4-8D74-417E-BC4C-58F3859E2934}" presName="Name9" presStyleLbl="parChTrans1D2" presStyleIdx="3" presStyleCnt="4"/>
      <dgm:spPr/>
      <dgm:t>
        <a:bodyPr/>
        <a:lstStyle/>
        <a:p>
          <a:endParaRPr lang="en-US"/>
        </a:p>
      </dgm:t>
    </dgm:pt>
    <dgm:pt modelId="{531BC182-A759-473B-B191-EE96C3F63DBA}" type="pres">
      <dgm:prSet presAssocID="{FC438EB4-8D74-417E-BC4C-58F3859E2934}" presName="connTx" presStyleLbl="parChTrans1D2" presStyleIdx="3" presStyleCnt="4"/>
      <dgm:spPr/>
      <dgm:t>
        <a:bodyPr/>
        <a:lstStyle/>
        <a:p>
          <a:endParaRPr lang="en-US"/>
        </a:p>
      </dgm:t>
    </dgm:pt>
    <dgm:pt modelId="{9DD82C32-2A14-420C-BA7B-6AD5E39E2B66}" type="pres">
      <dgm:prSet presAssocID="{21384AA9-4A32-46D1-8C33-CF8F5A14D86C}" presName="node" presStyleLbl="node1" presStyleIdx="3" presStyleCnt="4">
        <dgm:presLayoutVars>
          <dgm:bulletEnabled val="1"/>
        </dgm:presLayoutVars>
      </dgm:prSet>
      <dgm:spPr/>
      <dgm:t>
        <a:bodyPr/>
        <a:lstStyle/>
        <a:p>
          <a:endParaRPr lang="en-US"/>
        </a:p>
      </dgm:t>
    </dgm:pt>
  </dgm:ptLst>
  <dgm:cxnLst>
    <dgm:cxn modelId="{6B239993-DB67-4075-BFFC-2EBAFA6D1B75}" srcId="{02CE65A7-C151-44F0-A4C9-8852A86448C6}" destId="{10AAEF4C-FD22-408C-809C-01F8E0A8D9DB}" srcOrd="2" destOrd="0" parTransId="{2FB3C0EC-FFDB-4DE9-9104-A03B44136879}" sibTransId="{4D8C6DC3-FCEA-4E67-8D4E-2B09E91A75D8}"/>
    <dgm:cxn modelId="{36F5253E-CD46-4862-BA71-2CF4AB8B60D5}" type="presOf" srcId="{BC9B1DDA-A933-42C9-A0C5-05CE839E5D35}" destId="{B32832F2-3D62-47C5-85E7-4786C02DFD74}" srcOrd="0" destOrd="0" presId="urn:microsoft.com/office/officeart/2005/8/layout/radial1"/>
    <dgm:cxn modelId="{221FEE34-7C9B-4648-B6DB-8A674D9D17B5}" type="presOf" srcId="{CF1CF02F-A7BF-4665-8B68-B247372C3D8B}" destId="{9FAE5F57-2961-4B28-B17B-5A5E1282574E}" srcOrd="0" destOrd="0" presId="urn:microsoft.com/office/officeart/2005/8/layout/radial1"/>
    <dgm:cxn modelId="{161080DC-E06F-4EE3-B619-EE2A646D898F}" srcId="{02CE65A7-C151-44F0-A4C9-8852A86448C6}" destId="{CF1CF02F-A7BF-4665-8B68-B247372C3D8B}" srcOrd="1" destOrd="0" parTransId="{A56E11D2-0DE2-4DB8-A83E-864E22393B5E}" sibTransId="{CE463206-5F8D-43A6-B5B7-34E1C267E733}"/>
    <dgm:cxn modelId="{AE79D4C2-D2C8-41C8-9409-A3A4E9F96A60}" type="presOf" srcId="{A56E11D2-0DE2-4DB8-A83E-864E22393B5E}" destId="{B8BBADFA-11BD-4B23-9888-796FE59A4586}" srcOrd="0" destOrd="0" presId="urn:microsoft.com/office/officeart/2005/8/layout/radial1"/>
    <dgm:cxn modelId="{3C722836-8C6A-45BD-AE43-135928EA0249}" type="presOf" srcId="{DBB8A778-0D81-4932-B35C-B6F3CED3674A}" destId="{1780A172-BBBF-4C4D-B3C8-8FB0FFB6068C}" srcOrd="0" destOrd="0" presId="urn:microsoft.com/office/officeart/2005/8/layout/radial1"/>
    <dgm:cxn modelId="{04280E2A-A020-4707-B442-8BFE849F5364}" srcId="{02CE65A7-C151-44F0-A4C9-8852A86448C6}" destId="{DBB8A778-0D81-4932-B35C-B6F3CED3674A}" srcOrd="0" destOrd="0" parTransId="{671A4C19-8EE2-4FD3-A375-6C35359B83E9}" sibTransId="{DA6ACC36-DA95-4D64-9358-F6AE0433B582}"/>
    <dgm:cxn modelId="{37F0AB7C-8C43-4562-ABCC-7543D2FFED04}" type="presOf" srcId="{10AAEF4C-FD22-408C-809C-01F8E0A8D9DB}" destId="{2D8E208D-CFBD-4442-BF5F-3D2CEA79A539}" srcOrd="0" destOrd="0" presId="urn:microsoft.com/office/officeart/2005/8/layout/radial1"/>
    <dgm:cxn modelId="{13AC29E8-DB1B-4B47-9F09-7DD6A95B63ED}" srcId="{BC9B1DDA-A933-42C9-A0C5-05CE839E5D35}" destId="{02CE65A7-C151-44F0-A4C9-8852A86448C6}" srcOrd="0" destOrd="0" parTransId="{E5E02AAC-B91F-4415-AFFC-B4C7EFC8FA4C}" sibTransId="{4C3A15B4-9DF2-42BA-ABAE-F771EB802BAE}"/>
    <dgm:cxn modelId="{E5A6F91A-0D21-461B-9F97-DF860B1B97F8}" type="presOf" srcId="{671A4C19-8EE2-4FD3-A375-6C35359B83E9}" destId="{79CCB92E-03A2-4F40-97ED-BF5EA97C467E}" srcOrd="1" destOrd="0" presId="urn:microsoft.com/office/officeart/2005/8/layout/radial1"/>
    <dgm:cxn modelId="{6FFCA93F-15D8-46F9-9031-452D58D3A215}" type="presOf" srcId="{FC438EB4-8D74-417E-BC4C-58F3859E2934}" destId="{531BC182-A759-473B-B191-EE96C3F63DBA}" srcOrd="1" destOrd="0" presId="urn:microsoft.com/office/officeart/2005/8/layout/radial1"/>
    <dgm:cxn modelId="{247A70C5-57B4-427E-81EB-4D6C72095B82}" type="presOf" srcId="{2FB3C0EC-FFDB-4DE9-9104-A03B44136879}" destId="{A26176E1-2B81-4BDF-9E5E-8F40CE0794CC}" srcOrd="0" destOrd="0" presId="urn:microsoft.com/office/officeart/2005/8/layout/radial1"/>
    <dgm:cxn modelId="{A4274735-DC4A-4479-AC3E-527051C7C368}" type="presOf" srcId="{21384AA9-4A32-46D1-8C33-CF8F5A14D86C}" destId="{9DD82C32-2A14-420C-BA7B-6AD5E39E2B66}" srcOrd="0" destOrd="0" presId="urn:microsoft.com/office/officeart/2005/8/layout/radial1"/>
    <dgm:cxn modelId="{725F1F7E-D5BD-4262-9DE6-4F2487D52A6B}" srcId="{02CE65A7-C151-44F0-A4C9-8852A86448C6}" destId="{21384AA9-4A32-46D1-8C33-CF8F5A14D86C}" srcOrd="3" destOrd="0" parTransId="{FC438EB4-8D74-417E-BC4C-58F3859E2934}" sibTransId="{6205948B-6B44-41A3-8015-3632523BEE53}"/>
    <dgm:cxn modelId="{189D26D8-AAE7-4C82-9183-2AEBF0ABD9A0}" type="presOf" srcId="{FC438EB4-8D74-417E-BC4C-58F3859E2934}" destId="{EE76FFE9-F5A3-4573-BBDA-C87EFB84558D}" srcOrd="0" destOrd="0" presId="urn:microsoft.com/office/officeart/2005/8/layout/radial1"/>
    <dgm:cxn modelId="{D1B5BBAD-F68A-419D-8E39-B75D9FD005B6}" type="presOf" srcId="{02CE65A7-C151-44F0-A4C9-8852A86448C6}" destId="{8CE5BF20-5BC0-4D38-8877-3FE960CF3475}" srcOrd="0" destOrd="0" presId="urn:microsoft.com/office/officeart/2005/8/layout/radial1"/>
    <dgm:cxn modelId="{3ED2C352-E96C-4999-88F3-8028137E9472}" type="presOf" srcId="{A56E11D2-0DE2-4DB8-A83E-864E22393B5E}" destId="{C8447E5B-8FC1-4F50-ADD9-6B5104E18727}" srcOrd="1" destOrd="0" presId="urn:microsoft.com/office/officeart/2005/8/layout/radial1"/>
    <dgm:cxn modelId="{F7AE7075-1AF9-408E-BFC3-2B055DCB5A98}" type="presOf" srcId="{2FB3C0EC-FFDB-4DE9-9104-A03B44136879}" destId="{003C3BF5-7400-4665-8880-4A882FE05E4A}" srcOrd="1" destOrd="0" presId="urn:microsoft.com/office/officeart/2005/8/layout/radial1"/>
    <dgm:cxn modelId="{0610BF7C-6B6D-4516-9E07-3472BE69A6FA}" type="presOf" srcId="{671A4C19-8EE2-4FD3-A375-6C35359B83E9}" destId="{A7148BE9-DC1E-4A23-B3FB-73A7BBEFDD3B}" srcOrd="0" destOrd="0" presId="urn:microsoft.com/office/officeart/2005/8/layout/radial1"/>
    <dgm:cxn modelId="{68D2FFCC-51CC-4B3E-8FE8-DE0C526DDD65}" type="presParOf" srcId="{B32832F2-3D62-47C5-85E7-4786C02DFD74}" destId="{8CE5BF20-5BC0-4D38-8877-3FE960CF3475}" srcOrd="0" destOrd="0" presId="urn:microsoft.com/office/officeart/2005/8/layout/radial1"/>
    <dgm:cxn modelId="{547CC516-34B9-40A2-8B3C-EB8A2FDC4216}" type="presParOf" srcId="{B32832F2-3D62-47C5-85E7-4786C02DFD74}" destId="{A7148BE9-DC1E-4A23-B3FB-73A7BBEFDD3B}" srcOrd="1" destOrd="0" presId="urn:microsoft.com/office/officeart/2005/8/layout/radial1"/>
    <dgm:cxn modelId="{D8E87035-8AA9-4D4B-8274-D8B26267FAEF}" type="presParOf" srcId="{A7148BE9-DC1E-4A23-B3FB-73A7BBEFDD3B}" destId="{79CCB92E-03A2-4F40-97ED-BF5EA97C467E}" srcOrd="0" destOrd="0" presId="urn:microsoft.com/office/officeart/2005/8/layout/radial1"/>
    <dgm:cxn modelId="{6CD6FEA3-2A1B-478F-907C-188373E6CA8E}" type="presParOf" srcId="{B32832F2-3D62-47C5-85E7-4786C02DFD74}" destId="{1780A172-BBBF-4C4D-B3C8-8FB0FFB6068C}" srcOrd="2" destOrd="0" presId="urn:microsoft.com/office/officeart/2005/8/layout/radial1"/>
    <dgm:cxn modelId="{1DA5A06E-EA8A-42E4-BCB1-9CE38D7FD365}" type="presParOf" srcId="{B32832F2-3D62-47C5-85E7-4786C02DFD74}" destId="{B8BBADFA-11BD-4B23-9888-796FE59A4586}" srcOrd="3" destOrd="0" presId="urn:microsoft.com/office/officeart/2005/8/layout/radial1"/>
    <dgm:cxn modelId="{B7CD013E-B32C-4F90-895C-A77FF94C7029}" type="presParOf" srcId="{B8BBADFA-11BD-4B23-9888-796FE59A4586}" destId="{C8447E5B-8FC1-4F50-ADD9-6B5104E18727}" srcOrd="0" destOrd="0" presId="urn:microsoft.com/office/officeart/2005/8/layout/radial1"/>
    <dgm:cxn modelId="{F406C951-C807-4E0E-90C9-ABFB6EEC1C10}" type="presParOf" srcId="{B32832F2-3D62-47C5-85E7-4786C02DFD74}" destId="{9FAE5F57-2961-4B28-B17B-5A5E1282574E}" srcOrd="4" destOrd="0" presId="urn:microsoft.com/office/officeart/2005/8/layout/radial1"/>
    <dgm:cxn modelId="{991964B7-C239-4D8F-B009-4CB931D6D465}" type="presParOf" srcId="{B32832F2-3D62-47C5-85E7-4786C02DFD74}" destId="{A26176E1-2B81-4BDF-9E5E-8F40CE0794CC}" srcOrd="5" destOrd="0" presId="urn:microsoft.com/office/officeart/2005/8/layout/radial1"/>
    <dgm:cxn modelId="{7554F243-BA0E-4817-BC81-FDDBD47C4B80}" type="presParOf" srcId="{A26176E1-2B81-4BDF-9E5E-8F40CE0794CC}" destId="{003C3BF5-7400-4665-8880-4A882FE05E4A}" srcOrd="0" destOrd="0" presId="urn:microsoft.com/office/officeart/2005/8/layout/radial1"/>
    <dgm:cxn modelId="{15D680D5-D7C5-4421-9A06-8357A5E2BA3C}" type="presParOf" srcId="{B32832F2-3D62-47C5-85E7-4786C02DFD74}" destId="{2D8E208D-CFBD-4442-BF5F-3D2CEA79A539}" srcOrd="6" destOrd="0" presId="urn:microsoft.com/office/officeart/2005/8/layout/radial1"/>
    <dgm:cxn modelId="{81098996-D7C8-4305-BF37-7823030AF439}" type="presParOf" srcId="{B32832F2-3D62-47C5-85E7-4786C02DFD74}" destId="{EE76FFE9-F5A3-4573-BBDA-C87EFB84558D}" srcOrd="7" destOrd="0" presId="urn:microsoft.com/office/officeart/2005/8/layout/radial1"/>
    <dgm:cxn modelId="{C1F298F1-C3C7-4ACD-9097-F713122116F3}" type="presParOf" srcId="{EE76FFE9-F5A3-4573-BBDA-C87EFB84558D}" destId="{531BC182-A759-473B-B191-EE96C3F63DBA}" srcOrd="0" destOrd="0" presId="urn:microsoft.com/office/officeart/2005/8/layout/radial1"/>
    <dgm:cxn modelId="{19FE60B7-0697-4156-9A97-99A4641E41D8}" type="presParOf" srcId="{B32832F2-3D62-47C5-85E7-4786C02DFD74}" destId="{9DD82C32-2A14-420C-BA7B-6AD5E39E2B66}"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E5BF20-5BC0-4D38-8877-3FE960CF3475}">
      <dsp:nvSpPr>
        <dsp:cNvPr id="0" name=""/>
        <dsp:cNvSpPr/>
      </dsp:nvSpPr>
      <dsp:spPr>
        <a:xfrm>
          <a:off x="2807865" y="2312565"/>
          <a:ext cx="1775668" cy="177566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solidFill>
                <a:schemeClr val="bg1"/>
              </a:solidFill>
            </a:rPr>
            <a:t>Child</a:t>
          </a:r>
        </a:p>
      </dsp:txBody>
      <dsp:txXfrm>
        <a:off x="2807865" y="2312565"/>
        <a:ext cx="1775668" cy="1775668"/>
      </dsp:txXfrm>
    </dsp:sp>
    <dsp:sp modelId="{A7148BE9-DC1E-4A23-B3FB-73A7BBEFDD3B}">
      <dsp:nvSpPr>
        <dsp:cNvPr id="0" name=""/>
        <dsp:cNvSpPr/>
      </dsp:nvSpPr>
      <dsp:spPr>
        <a:xfrm rot="16200000">
          <a:off x="3428945" y="2024189"/>
          <a:ext cx="533509" cy="43242"/>
        </a:xfrm>
        <a:custGeom>
          <a:avLst/>
          <a:gdLst/>
          <a:ahLst/>
          <a:cxnLst/>
          <a:rect l="0" t="0" r="0" b="0"/>
          <a:pathLst>
            <a:path>
              <a:moveTo>
                <a:pt x="0" y="21621"/>
              </a:moveTo>
              <a:lnTo>
                <a:pt x="533509" y="2162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6200000">
        <a:off x="3682362" y="2032473"/>
        <a:ext cx="26675" cy="26675"/>
      </dsp:txXfrm>
    </dsp:sp>
    <dsp:sp modelId="{1780A172-BBBF-4C4D-B3C8-8FB0FFB6068C}">
      <dsp:nvSpPr>
        <dsp:cNvPr id="0" name=""/>
        <dsp:cNvSpPr/>
      </dsp:nvSpPr>
      <dsp:spPr>
        <a:xfrm>
          <a:off x="2807865" y="3387"/>
          <a:ext cx="1775668" cy="1775668"/>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Judge</a:t>
          </a:r>
          <a:endParaRPr lang="en-US" sz="2300" kern="1200" dirty="0"/>
        </a:p>
      </dsp:txBody>
      <dsp:txXfrm>
        <a:off x="2807865" y="3387"/>
        <a:ext cx="1775668" cy="1775668"/>
      </dsp:txXfrm>
    </dsp:sp>
    <dsp:sp modelId="{B8BBADFA-11BD-4B23-9888-796FE59A4586}">
      <dsp:nvSpPr>
        <dsp:cNvPr id="0" name=""/>
        <dsp:cNvSpPr/>
      </dsp:nvSpPr>
      <dsp:spPr>
        <a:xfrm>
          <a:off x="4583534" y="3178778"/>
          <a:ext cx="533509" cy="43242"/>
        </a:xfrm>
        <a:custGeom>
          <a:avLst/>
          <a:gdLst/>
          <a:ahLst/>
          <a:cxnLst/>
          <a:rect l="0" t="0" r="0" b="0"/>
          <a:pathLst>
            <a:path>
              <a:moveTo>
                <a:pt x="0" y="21621"/>
              </a:moveTo>
              <a:lnTo>
                <a:pt x="533509" y="2162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836951" y="3187062"/>
        <a:ext cx="26675" cy="26675"/>
      </dsp:txXfrm>
    </dsp:sp>
    <dsp:sp modelId="{9FAE5F57-2961-4B28-B17B-5A5E1282574E}">
      <dsp:nvSpPr>
        <dsp:cNvPr id="0" name=""/>
        <dsp:cNvSpPr/>
      </dsp:nvSpPr>
      <dsp:spPr>
        <a:xfrm>
          <a:off x="5117044" y="2312565"/>
          <a:ext cx="1775668" cy="1775668"/>
        </a:xfrm>
        <a:prstGeom prst="ellipse">
          <a:avLst/>
        </a:prstGeom>
        <a:solidFill>
          <a:schemeClr val="accent2">
            <a:hueOff val="279592"/>
            <a:satOff val="-2641"/>
            <a:lumOff val="-27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Guardian ad Litem</a:t>
          </a:r>
          <a:endParaRPr lang="en-US" sz="2300" kern="1200" dirty="0"/>
        </a:p>
      </dsp:txBody>
      <dsp:txXfrm>
        <a:off x="5117044" y="2312565"/>
        <a:ext cx="1775668" cy="1775668"/>
      </dsp:txXfrm>
    </dsp:sp>
    <dsp:sp modelId="{A26176E1-2B81-4BDF-9E5E-8F40CE0794CC}">
      <dsp:nvSpPr>
        <dsp:cNvPr id="0" name=""/>
        <dsp:cNvSpPr/>
      </dsp:nvSpPr>
      <dsp:spPr>
        <a:xfrm rot="5400000">
          <a:off x="3428945" y="4333368"/>
          <a:ext cx="533509" cy="43242"/>
        </a:xfrm>
        <a:custGeom>
          <a:avLst/>
          <a:gdLst/>
          <a:ahLst/>
          <a:cxnLst/>
          <a:rect l="0" t="0" r="0" b="0"/>
          <a:pathLst>
            <a:path>
              <a:moveTo>
                <a:pt x="0" y="21621"/>
              </a:moveTo>
              <a:lnTo>
                <a:pt x="533509" y="2162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5400000">
        <a:off x="3682362" y="4341651"/>
        <a:ext cx="26675" cy="26675"/>
      </dsp:txXfrm>
    </dsp:sp>
    <dsp:sp modelId="{2D8E208D-CFBD-4442-BF5F-3D2CEA79A539}">
      <dsp:nvSpPr>
        <dsp:cNvPr id="0" name=""/>
        <dsp:cNvSpPr/>
      </dsp:nvSpPr>
      <dsp:spPr>
        <a:xfrm>
          <a:off x="2807865" y="4621744"/>
          <a:ext cx="1775668" cy="1775668"/>
        </a:xfrm>
        <a:prstGeom prst="ellipse">
          <a:avLst/>
        </a:prstGeom>
        <a:solidFill>
          <a:schemeClr val="accent2">
            <a:hueOff val="559184"/>
            <a:satOff val="-5282"/>
            <a:lumOff val="-549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DCFS</a:t>
          </a:r>
        </a:p>
        <a:p>
          <a:pPr lvl="0" algn="ctr" defTabSz="1022350">
            <a:lnSpc>
              <a:spcPct val="90000"/>
            </a:lnSpc>
            <a:spcBef>
              <a:spcPct val="0"/>
            </a:spcBef>
            <a:spcAft>
              <a:spcPct val="35000"/>
            </a:spcAft>
          </a:pPr>
          <a:r>
            <a:rPr lang="en-US" sz="2300" kern="1200" dirty="0" smtClean="0"/>
            <a:t>&amp; Counsel</a:t>
          </a:r>
          <a:endParaRPr lang="en-US" sz="2300" kern="1200" dirty="0"/>
        </a:p>
      </dsp:txBody>
      <dsp:txXfrm>
        <a:off x="2807865" y="4621744"/>
        <a:ext cx="1775668" cy="1775668"/>
      </dsp:txXfrm>
    </dsp:sp>
    <dsp:sp modelId="{EE76FFE9-F5A3-4573-BBDA-C87EFB84558D}">
      <dsp:nvSpPr>
        <dsp:cNvPr id="0" name=""/>
        <dsp:cNvSpPr/>
      </dsp:nvSpPr>
      <dsp:spPr>
        <a:xfrm rot="10800000">
          <a:off x="2274355" y="3178778"/>
          <a:ext cx="533509" cy="43242"/>
        </a:xfrm>
        <a:custGeom>
          <a:avLst/>
          <a:gdLst/>
          <a:ahLst/>
          <a:cxnLst/>
          <a:rect l="0" t="0" r="0" b="0"/>
          <a:pathLst>
            <a:path>
              <a:moveTo>
                <a:pt x="0" y="21621"/>
              </a:moveTo>
              <a:lnTo>
                <a:pt x="533509" y="2162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527773" y="3187062"/>
        <a:ext cx="26675" cy="26675"/>
      </dsp:txXfrm>
    </dsp:sp>
    <dsp:sp modelId="{9DD82C32-2A14-420C-BA7B-6AD5E39E2B66}">
      <dsp:nvSpPr>
        <dsp:cNvPr id="0" name=""/>
        <dsp:cNvSpPr/>
      </dsp:nvSpPr>
      <dsp:spPr>
        <a:xfrm>
          <a:off x="498687" y="2312565"/>
          <a:ext cx="1775668" cy="1775668"/>
        </a:xfrm>
        <a:prstGeom prst="ellipse">
          <a:avLst/>
        </a:prstGeom>
        <a:solidFill>
          <a:schemeClr val="accent2">
            <a:hueOff val="838776"/>
            <a:satOff val="-7923"/>
            <a:lumOff val="-823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Parent</a:t>
          </a:r>
        </a:p>
        <a:p>
          <a:pPr lvl="0" algn="ctr" defTabSz="1022350">
            <a:lnSpc>
              <a:spcPct val="90000"/>
            </a:lnSpc>
            <a:spcBef>
              <a:spcPct val="0"/>
            </a:spcBef>
            <a:spcAft>
              <a:spcPct val="35000"/>
            </a:spcAft>
          </a:pPr>
          <a:r>
            <a:rPr lang="en-US" sz="2300" kern="1200" dirty="0" smtClean="0"/>
            <a:t>&amp;</a:t>
          </a:r>
        </a:p>
        <a:p>
          <a:pPr lvl="0" algn="ctr" defTabSz="1022350">
            <a:lnSpc>
              <a:spcPct val="90000"/>
            </a:lnSpc>
            <a:spcBef>
              <a:spcPct val="0"/>
            </a:spcBef>
            <a:spcAft>
              <a:spcPct val="35000"/>
            </a:spcAft>
          </a:pPr>
          <a:r>
            <a:rPr lang="en-US" sz="2300" kern="1200" dirty="0" smtClean="0"/>
            <a:t>Counsel</a:t>
          </a:r>
          <a:endParaRPr lang="en-US" sz="2300" kern="1200" dirty="0"/>
        </a:p>
      </dsp:txBody>
      <dsp:txXfrm>
        <a:off x="498687" y="2312565"/>
        <a:ext cx="1775668" cy="177566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151FD7-CCDD-4447-B85F-2F093F089F4F}" type="datetimeFigureOut">
              <a:rPr lang="en-US" smtClean="0"/>
              <a:pPr/>
              <a:t>10/18/2010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D38637-57A3-4064-9032-2171C991467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BF9839-5F8B-4207-9E1A-8E2F53FCB45A}" type="datetimeFigureOut">
              <a:rPr lang="en-US" smtClean="0"/>
              <a:pPr/>
              <a:t>10/18/2010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62252-DAF6-42D8-AAC5-CB7F3ECC3F0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262252-DAF6-42D8-AAC5-CB7F3ECC3F09}"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62252-DAF6-42D8-AAC5-CB7F3ECC3F09}"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med">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med">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8" name="Slide Number Placeholder 7"/>
          <p:cNvSpPr>
            <a:spLocks noGrp="1"/>
          </p:cNvSpPr>
          <p:nvPr>
            <p:ph type="sldNum" sz="quarter" idx="11"/>
          </p:nvPr>
        </p:nvSpPr>
        <p:spPr/>
        <p:txBody>
          <a:bodyPr/>
          <a:lstStyle/>
          <a:p>
            <a:fld id="{8CD86D80-065C-4683-A280-3397681A16C1}"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transition spd="med">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9BC370-19A1-4573-922E-F7A3049CDA26}" type="datetimeFigureOut">
              <a:rPr lang="en-US" smtClean="0"/>
              <a:pPr/>
              <a:t>10/18/2010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679BC370-19A1-4573-922E-F7A3049CDA26}" type="datetimeFigureOut">
              <a:rPr lang="en-US" smtClean="0"/>
              <a:pPr/>
              <a:t>10/18/2010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D86D80-065C-4683-A280-3397681A16C1}" type="slidenum">
              <a:rPr lang="en-US" smtClean="0"/>
              <a:pPr/>
              <a:t>‹#›</a:t>
            </a:fld>
            <a:endParaRPr lang="en-US" dirty="0"/>
          </a:p>
        </p:txBody>
      </p:sp>
    </p:spTree>
  </p:cSld>
  <p:clrMapOvr>
    <a:masterClrMapping/>
  </p:clrMapOvr>
  <p:transition spd="med">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79BC370-19A1-4573-922E-F7A3049CDA26}" type="datetimeFigureOut">
              <a:rPr lang="en-US" smtClean="0"/>
              <a:pPr/>
              <a:t>10/18/2010</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CD86D80-065C-4683-A280-3397681A16C1}"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spd="med">
    <p:wipe/>
  </p:transition>
  <p:timing>
    <p:tnLst>
      <p:par>
        <p:cTn id="1" dur="indefinite" restart="never" nodeType="tmRoot"/>
      </p:par>
    </p:tnLst>
  </p:timing>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0" y="1705708"/>
            <a:ext cx="3124200" cy="4161692"/>
          </a:xfrm>
        </p:spPr>
        <p:txBody>
          <a:bodyPr>
            <a:noAutofit/>
          </a:bodyPr>
          <a:lstStyle/>
          <a:p>
            <a:endParaRPr lang="en-US" sz="3200" dirty="0"/>
          </a:p>
        </p:txBody>
      </p:sp>
      <p:sp>
        <p:nvSpPr>
          <p:cNvPr id="5" name="Picture Placeholder 4"/>
          <p:cNvSpPr>
            <a:spLocks noGrp="1"/>
          </p:cNvSpPr>
          <p:nvPr>
            <p:ph type="pic" idx="1"/>
          </p:nvPr>
        </p:nvSpPr>
        <p:spPr/>
      </p:sp>
      <p:sp>
        <p:nvSpPr>
          <p:cNvPr id="6" name="Text Placeholder 5"/>
          <p:cNvSpPr>
            <a:spLocks noGrp="1"/>
          </p:cNvSpPr>
          <p:nvPr>
            <p:ph type="body" sz="half" idx="2"/>
          </p:nvPr>
        </p:nvSpPr>
        <p:spPr>
          <a:xfrm>
            <a:off x="5556734" y="1752601"/>
            <a:ext cx="3053866" cy="3048000"/>
          </a:xfrm>
        </p:spPr>
        <p:txBody>
          <a:bodyPr>
            <a:normAutofit/>
          </a:bodyPr>
          <a:lstStyle/>
          <a:p>
            <a:r>
              <a:rPr lang="en-US" sz="3200" dirty="0" smtClean="0"/>
              <a:t>A CHILD’S DAY IN COURT</a:t>
            </a:r>
            <a:endParaRPr lang="en-US" sz="3200" dirty="0"/>
          </a:p>
        </p:txBody>
      </p:sp>
      <p:pic>
        <p:nvPicPr>
          <p:cNvPr id="1026" name="Picture 2"/>
          <p:cNvPicPr>
            <a:picLocks noChangeAspect="1" noChangeArrowheads="1"/>
          </p:cNvPicPr>
          <p:nvPr/>
        </p:nvPicPr>
        <p:blipFill>
          <a:blip r:embed="rId3" cstate="print"/>
          <a:srcRect/>
          <a:stretch>
            <a:fillRect/>
          </a:stretch>
        </p:blipFill>
        <p:spPr bwMode="auto">
          <a:xfrm>
            <a:off x="1143000" y="1066800"/>
            <a:ext cx="4038600" cy="3962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78A-6-305 continued</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(4)(a) (assuming no detriment or maturity issues)</a:t>
            </a:r>
          </a:p>
          <a:p>
            <a:r>
              <a:rPr lang="en-US" dirty="0" smtClean="0"/>
              <a:t>“when a child is present at the hearing, the court </a:t>
            </a:r>
            <a:r>
              <a:rPr lang="en-US" u="sng" dirty="0" smtClean="0"/>
              <a:t>shall</a:t>
            </a:r>
            <a:r>
              <a:rPr lang="en-US" dirty="0" smtClean="0"/>
              <a:t>:</a:t>
            </a:r>
          </a:p>
          <a:p>
            <a:r>
              <a:rPr lang="en-US" dirty="0" smtClean="0"/>
              <a:t>(i) ask the child if they would like an opportunity to address the court or testify; and</a:t>
            </a:r>
          </a:p>
          <a:p>
            <a:r>
              <a:rPr lang="en-US" dirty="0" smtClean="0"/>
              <a:t>(ii) if yes, allow the child to address the court or testify.</a:t>
            </a:r>
          </a:p>
        </p:txBody>
      </p:sp>
    </p:spTree>
  </p:cSld>
  <p:clrMapOvr>
    <a:masterClrMapping/>
  </p:clrMapOvr>
  <p:transition spd="med">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78A-6-306, Shelter Hearing:</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(4) The following persons </a:t>
            </a:r>
            <a:r>
              <a:rPr lang="en-US" u="sng" dirty="0" smtClean="0"/>
              <a:t>shall</a:t>
            </a:r>
            <a:r>
              <a:rPr lang="en-US" dirty="0" smtClean="0"/>
              <a:t> be present at the shelter hearing:</a:t>
            </a:r>
          </a:p>
          <a:p>
            <a:r>
              <a:rPr lang="en-US" dirty="0" smtClean="0"/>
              <a:t>(a) the child unless it would be </a:t>
            </a:r>
            <a:r>
              <a:rPr lang="en-US" dirty="0" smtClean="0">
                <a:solidFill>
                  <a:srgbClr val="FF0000"/>
                </a:solidFill>
              </a:rPr>
              <a:t>detrimental</a:t>
            </a:r>
            <a:r>
              <a:rPr lang="en-US" dirty="0" smtClean="0"/>
              <a:t> for the child.</a:t>
            </a:r>
          </a:p>
          <a:p>
            <a:r>
              <a:rPr lang="en-US" dirty="0" smtClean="0"/>
              <a:t>(5) (a) At the shelter hearing, the court shall:</a:t>
            </a:r>
          </a:p>
          <a:p>
            <a:r>
              <a:rPr lang="en-US" dirty="0" smtClean="0"/>
              <a:t>(ii) subject to Section 78A-6-305, provide an opportunity for the child to testify.</a:t>
            </a:r>
            <a:endParaRPr lang="en-US" dirty="0"/>
          </a:p>
        </p:txBody>
      </p:sp>
      <p:sp>
        <p:nvSpPr>
          <p:cNvPr id="4" name="Rounded Rectangle 3"/>
          <p:cNvSpPr/>
          <p:nvPr/>
        </p:nvSpPr>
        <p:spPr>
          <a:xfrm>
            <a:off x="7467600" y="4648200"/>
            <a:ext cx="1676400" cy="2209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Notice, the impractical  language is removed</a:t>
            </a:r>
            <a:endParaRPr lang="en-US" dirty="0"/>
          </a:p>
        </p:txBody>
      </p:sp>
      <p:cxnSp>
        <p:nvCxnSpPr>
          <p:cNvPr id="5" name="Straight Connector 4"/>
          <p:cNvCxnSpPr/>
          <p:nvPr/>
        </p:nvCxnSpPr>
        <p:spPr>
          <a:xfrm>
            <a:off x="2819400" y="3505200"/>
            <a:ext cx="4648200" cy="1295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The Benefits:</a:t>
            </a:r>
            <a:endParaRPr lang="en-US" dirty="0"/>
          </a:p>
        </p:txBody>
      </p:sp>
      <p:sp>
        <p:nvSpPr>
          <p:cNvPr id="6" name="Content Placeholder 5"/>
          <p:cNvSpPr>
            <a:spLocks noGrp="1"/>
          </p:cNvSpPr>
          <p:nvPr>
            <p:ph idx="1"/>
          </p:nvPr>
        </p:nvSpPr>
        <p:spPr/>
        <p:txBody>
          <a:bodyPr>
            <a:normAutofit fontScale="70000" lnSpcReduction="20000"/>
          </a:bodyPr>
          <a:lstStyle/>
          <a:p>
            <a:r>
              <a:rPr lang="en-US" dirty="0" smtClean="0"/>
              <a:t>Therapeutic justice: The concept of the law as a therapeutic agent with an emphasis on providing a voice and validation.  Allowing the hearing to be a tool for emotional healing.   </a:t>
            </a:r>
            <a:r>
              <a:rPr lang="en-US" sz="3100" dirty="0" smtClean="0"/>
              <a:t>Research in the area of procedural justice suggests that people are able to recognize the fairness of procedures even when they disagree with the actual outcome</a:t>
            </a:r>
            <a:r>
              <a:rPr lang="en-US" sz="1800" dirty="0" smtClean="0"/>
              <a:t>.  Erik S. Pitchal ,Where are the children, </a:t>
            </a:r>
            <a:r>
              <a:rPr lang="en-US" sz="1800" i="1" dirty="0" smtClean="0"/>
              <a:t>UC Davis Journal of Juvenile Law &amp; Policy Vol. 12:1</a:t>
            </a:r>
            <a:r>
              <a:rPr lang="en-US" sz="1800" dirty="0" smtClean="0"/>
              <a:t> </a:t>
            </a:r>
          </a:p>
          <a:p>
            <a:endParaRPr lang="en-US" sz="1800" dirty="0" smtClean="0"/>
          </a:p>
          <a:p>
            <a:endParaRPr lang="en-US" sz="1800" dirty="0" smtClean="0"/>
          </a:p>
          <a:p>
            <a:r>
              <a:rPr lang="en-US" sz="3100" dirty="0" smtClean="0"/>
              <a:t>Participation in a hearing can be an opportunity to ward off feelings of fear and helplessness by providing a sense of control. The foster care system, which can include multiple placements, changing case workers, therapists, and schools, often times without notice, can be very disempowering to a child.   Involvement in the process returns a sense of dignity to the child.</a:t>
            </a:r>
          </a:p>
          <a:p>
            <a:pPr>
              <a:buNone/>
            </a:pPr>
            <a:endParaRPr lang="en-US" sz="3100" dirty="0" smtClean="0"/>
          </a:p>
          <a:p>
            <a:endParaRPr lang="en-US" sz="3100" dirty="0" smtClean="0"/>
          </a:p>
          <a:p>
            <a:endParaRPr lang="en-US" sz="2000" i="1" dirty="0" smtClean="0"/>
          </a:p>
          <a:p>
            <a:endParaRPr lang="en-US" sz="2000" i="1" dirty="0" smtClean="0"/>
          </a:p>
          <a:p>
            <a:endParaRPr lang="en-US" dirty="0"/>
          </a:p>
        </p:txBody>
      </p:sp>
    </p:spTree>
  </p:cSld>
  <p:clrMapOvr>
    <a:masterClrMapping/>
  </p:clrMapOvr>
  <p:transition spd="med">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sz="3200" dirty="0" smtClean="0"/>
              <a:t>Courts (and stakeholders) make more informed decisions resulting in better outcomes when children participate. Questions such as: What a placement is like; a child’s activities, hobbies, interests; whether a child’s career goals are being nurtured; educational, mental, physical health, family visits/contact, etc., are all questions that can only be partially provided if a child is not present to contribute.</a:t>
            </a:r>
          </a:p>
          <a:p>
            <a:endParaRPr lang="en-US" sz="3200" dirty="0" smtClean="0"/>
          </a:p>
          <a:p>
            <a:r>
              <a:rPr lang="en-US" sz="3200" dirty="0" smtClean="0"/>
              <a:t>Judges have an opportunity to assess behavior, demeanor, a child’s interactions with others in the courtroom, emotional or physical state of the child including growth.</a:t>
            </a:r>
          </a:p>
          <a:p>
            <a:endParaRPr lang="en-US" sz="3200" dirty="0" smtClean="0"/>
          </a:p>
          <a:p>
            <a:endParaRPr lang="en-US" dirty="0"/>
          </a:p>
        </p:txBody>
      </p:sp>
    </p:spTree>
  </p:cSld>
  <p:clrMapOvr>
    <a:masterClrMapping/>
  </p:clrMapOvr>
  <p:transition spd="med">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Having a child present in the court room brings “the file to life,” regardless of the age of the child.  </a:t>
            </a:r>
          </a:p>
          <a:p>
            <a:endParaRPr lang="en-US" sz="2800" dirty="0" smtClean="0"/>
          </a:p>
          <a:p>
            <a:r>
              <a:rPr lang="en-US" sz="2800" dirty="0" smtClean="0"/>
              <a:t>A child’s needs become the focus of the hearing and become individualized.  Children who spend a substantial amount of time in foster care have  far worse outcomes as adults with respect to education, housing, income.  Perhaps the quality  of the decisions made at critical times in a child’s life would result in better outcomes if the child is far more visible in the process.</a:t>
            </a:r>
            <a:endParaRPr lang="en-US" sz="2800" dirty="0" smtClean="0"/>
          </a:p>
        </p:txBody>
      </p:sp>
    </p:spTree>
  </p:cSld>
  <p:clrMapOvr>
    <a:masterClrMapping/>
  </p:clrMapOvr>
  <p:transition spd="med">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Drawbacks</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sz="3100" dirty="0" smtClean="0"/>
              <a:t>Hearing</a:t>
            </a:r>
            <a:r>
              <a:rPr lang="en-US" dirty="0" smtClean="0"/>
              <a:t> may be too emotional charged and might further traumatize the youth. This is a valid concern, hearings can be adversarial, participants may be aggressive. </a:t>
            </a:r>
          </a:p>
          <a:p>
            <a:pPr>
              <a:buNone/>
            </a:pPr>
            <a:endParaRPr lang="en-US" sz="1300" dirty="0" smtClean="0"/>
          </a:p>
          <a:p>
            <a:endParaRPr lang="en-US" sz="800" dirty="0" smtClean="0"/>
          </a:p>
          <a:p>
            <a:r>
              <a:rPr lang="en-US" dirty="0" smtClean="0"/>
              <a:t>Hearings disrupt a child’s routine.  School, activities, may be interfered with, travel time can be at a great distance.</a:t>
            </a:r>
          </a:p>
          <a:p>
            <a:endParaRPr lang="en-US" dirty="0" smtClean="0"/>
          </a:p>
          <a:p>
            <a:pPr>
              <a:buNone/>
            </a:pPr>
            <a:r>
              <a:rPr lang="en-US" dirty="0" smtClean="0"/>
              <a:t>     “[</a:t>
            </a:r>
            <a:r>
              <a:rPr lang="en-US" dirty="0" err="1" smtClean="0"/>
              <a:t>i</a:t>
            </a:r>
            <a:r>
              <a:rPr lang="en-US" dirty="0" smtClean="0"/>
              <a:t>]</a:t>
            </a:r>
            <a:r>
              <a:rPr lang="en-US" dirty="0" err="1" smtClean="0"/>
              <a:t>t’s</a:t>
            </a:r>
            <a:r>
              <a:rPr lang="en-US" dirty="0" smtClean="0"/>
              <a:t> incredible to me that we so long believed that the greater good was keeping children-even teenagers-out of court, so that they wouldn’t miss school or be exposed to a trauma.  What greater trauma could there be than cataclysmic change in their lives without their knowledge.” </a:t>
            </a:r>
            <a:r>
              <a:rPr lang="en-US" sz="1300" dirty="0" smtClean="0"/>
              <a:t>Chief Judge Judith Kaye of New York, as quoted in Family Court Review, Vol. 46 No. 1, January 2008 163-179</a:t>
            </a:r>
          </a:p>
          <a:p>
            <a:pPr>
              <a:buNone/>
            </a:pPr>
            <a:endParaRPr lang="en-US" dirty="0" smtClean="0"/>
          </a:p>
          <a:p>
            <a:r>
              <a:rPr lang="en-US" dirty="0" smtClean="0"/>
              <a:t>High case loads make it difficult to allocate sufficient time for a child to be heard.  These cases take longer.</a:t>
            </a:r>
          </a:p>
          <a:p>
            <a:endParaRPr lang="en-US" sz="2400" dirty="0" smtClean="0"/>
          </a:p>
          <a:p>
            <a:endParaRPr lang="en-US" sz="2400" dirty="0" smtClean="0"/>
          </a:p>
          <a:p>
            <a:endParaRPr lang="en-US" sz="3100" dirty="0" smtClean="0"/>
          </a:p>
          <a:p>
            <a:endParaRPr lang="en-US" sz="800" dirty="0" smtClean="0"/>
          </a:p>
          <a:p>
            <a:endParaRPr lang="en-US" sz="1100" dirty="0"/>
          </a:p>
        </p:txBody>
      </p:sp>
    </p:spTree>
  </p:cSld>
  <p:clrMapOvr>
    <a:masterClrMapping/>
  </p:clrMapOvr>
  <p:transition spd="med">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Improving the </a:t>
            </a:r>
            <a:r>
              <a:rPr lang="en-US" dirty="0" smtClean="0"/>
              <a:t>Experience</a:t>
            </a:r>
            <a:r>
              <a:rPr lang="en-US" dirty="0" smtClean="0"/>
              <a: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Diligently adhere to the statutory requirements (notice, formal versus informal review non appearance, inquire as to absence/detriment on the record or by motion).</a:t>
            </a:r>
          </a:p>
          <a:p>
            <a:endParaRPr lang="en-US" dirty="0" smtClean="0"/>
          </a:p>
          <a:p>
            <a:r>
              <a:rPr lang="en-US" dirty="0" smtClean="0"/>
              <a:t>Lead with the child.</a:t>
            </a:r>
          </a:p>
          <a:p>
            <a:pPr>
              <a:buNone/>
            </a:pPr>
            <a:endParaRPr lang="en-US" dirty="0" smtClean="0"/>
          </a:p>
          <a:p>
            <a:r>
              <a:rPr lang="en-US" dirty="0" smtClean="0"/>
              <a:t>Avoid full exclusion from proceedings when possible—bifurcate.</a:t>
            </a:r>
          </a:p>
          <a:p>
            <a:pPr>
              <a:buNone/>
            </a:pPr>
            <a:endParaRPr lang="en-US" dirty="0" smtClean="0"/>
          </a:p>
          <a:p>
            <a:r>
              <a:rPr lang="en-US" dirty="0" smtClean="0"/>
              <a:t>Set the hearing date well before hand so that transportation can be arranged. Order transportation if necessary.  </a:t>
            </a:r>
          </a:p>
          <a:p>
            <a:pPr>
              <a:buNone/>
            </a:pPr>
            <a:endParaRPr lang="en-US" dirty="0" smtClean="0"/>
          </a:p>
          <a:p>
            <a:r>
              <a:rPr lang="en-US" dirty="0" smtClean="0"/>
              <a:t>Set the hearing at a convenient time if possible. Be ware of special events that may conflict or that can be recognized at the hearing.</a:t>
            </a:r>
          </a:p>
          <a:p>
            <a:pPr>
              <a:buNone/>
            </a:pPr>
            <a:endParaRPr lang="en-US" dirty="0" smtClean="0"/>
          </a:p>
          <a:p>
            <a:r>
              <a:rPr lang="en-US" dirty="0" smtClean="0"/>
              <a:t>Allow the child to appear in chambers when possible or to put their thoughts in writing. </a:t>
            </a:r>
          </a:p>
          <a:p>
            <a:pPr>
              <a:buNone/>
            </a:pPr>
            <a:endParaRPr lang="en-US" dirty="0" smtClean="0"/>
          </a:p>
          <a:p>
            <a:endParaRPr lang="en-US" dirty="0" smtClean="0"/>
          </a:p>
          <a:p>
            <a:endParaRPr lang="en-US" dirty="0"/>
          </a:p>
        </p:txBody>
      </p:sp>
    </p:spTree>
  </p:cSld>
  <p:clrMapOvr>
    <a:masterClrMapping/>
  </p:clrMapOvr>
  <p:transition spd="med">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Improving the experience continued.</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sz="3600" dirty="0" smtClean="0"/>
              <a:t>The Guardian ad Litem can prepare the child before hand, debrief after with a therapist if needed.</a:t>
            </a:r>
          </a:p>
          <a:p>
            <a:pPr>
              <a:buNone/>
            </a:pPr>
            <a:endParaRPr lang="en-US" sz="3600" dirty="0" smtClean="0"/>
          </a:p>
          <a:p>
            <a:r>
              <a:rPr lang="en-US" sz="3600" dirty="0" smtClean="0"/>
              <a:t>Use youth friendly, jargon free language.</a:t>
            </a:r>
          </a:p>
          <a:p>
            <a:pPr>
              <a:buNone/>
            </a:pPr>
            <a:endParaRPr lang="en-US" sz="3600" dirty="0" smtClean="0"/>
          </a:p>
          <a:p>
            <a:r>
              <a:rPr lang="en-US" sz="3600" dirty="0" smtClean="0"/>
              <a:t>Have a safe comfortable space for waiting.  </a:t>
            </a:r>
          </a:p>
          <a:p>
            <a:pPr>
              <a:buNone/>
            </a:pPr>
            <a:endParaRPr lang="en-US" sz="3600" dirty="0" smtClean="0"/>
          </a:p>
          <a:p>
            <a:r>
              <a:rPr lang="en-US" sz="3600" dirty="0" smtClean="0"/>
              <a:t>Ask for updated pictures of the child when appearance isn’t possible.  Look at alternatives to complete non appearance such as telephonic hearings or webcam technology.</a:t>
            </a:r>
          </a:p>
          <a:p>
            <a:pPr>
              <a:buNone/>
            </a:pPr>
            <a:endParaRPr lang="en-US" dirty="0" smtClean="0"/>
          </a:p>
          <a:p>
            <a:endParaRPr lang="en-US" dirty="0"/>
          </a:p>
        </p:txBody>
      </p:sp>
    </p:spTree>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What the children are saying:</a:t>
            </a:r>
            <a:endParaRPr lang="en-US" sz="4000" dirty="0"/>
          </a:p>
        </p:txBody>
      </p:sp>
      <p:sp>
        <p:nvSpPr>
          <p:cNvPr id="3" name="Content Placeholder 2"/>
          <p:cNvSpPr>
            <a:spLocks noGrp="1"/>
          </p:cNvSpPr>
          <p:nvPr>
            <p:ph idx="1"/>
          </p:nvPr>
        </p:nvSpPr>
        <p:spPr/>
        <p:txBody>
          <a:bodyPr>
            <a:normAutofit fontScale="55000" lnSpcReduction="20000"/>
          </a:bodyPr>
          <a:lstStyle/>
          <a:p>
            <a:r>
              <a:rPr lang="en-US" dirty="0" smtClean="0"/>
              <a:t>Of the 19 children that were questioned, all but 3 said they preferred to attend court.  2 stated that  sometimes they want to attend and sometimes they don’t.  It really depends on what other things are going on in their lives at the time.  Only 1 youth stated that he’d prefer to appear by telephone.  None of the children preferred no participation.</a:t>
            </a:r>
          </a:p>
          <a:p>
            <a:pPr>
              <a:buNone/>
            </a:pPr>
            <a:endParaRPr lang="en-US" dirty="0" smtClean="0"/>
          </a:p>
          <a:p>
            <a:r>
              <a:rPr lang="en-US" dirty="0" smtClean="0"/>
              <a:t>18 year old female, 10 hour trip.  “I’d rather appear because I can get a feel for others’ expressions.  When I see facial expressions, I can understand better, I can see what others want me to work on and I can express myself better.’</a:t>
            </a:r>
          </a:p>
          <a:p>
            <a:pPr>
              <a:buNone/>
            </a:pPr>
            <a:endParaRPr lang="en-US" dirty="0" smtClean="0"/>
          </a:p>
          <a:p>
            <a:r>
              <a:rPr lang="en-US" dirty="0" smtClean="0"/>
              <a:t>13 year old male, 9 hour trip.  “I would rather travel.  I like to watch movies in the car and visit my mom.” </a:t>
            </a:r>
          </a:p>
          <a:p>
            <a:endParaRPr lang="en-US" dirty="0" smtClean="0"/>
          </a:p>
          <a:p>
            <a:r>
              <a:rPr lang="en-US" dirty="0" smtClean="0"/>
              <a:t>17 year old male, 9 hour trip. I’d rather travel because I can be more honest about how I am doing if I have to look the judge in the eyes.</a:t>
            </a:r>
          </a:p>
          <a:p>
            <a:endParaRPr lang="en-US" dirty="0" smtClean="0"/>
          </a:p>
          <a:p>
            <a:endParaRPr lang="en-US" dirty="0" smtClean="0"/>
          </a:p>
        </p:txBody>
      </p:sp>
    </p:spTree>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dirty="0" smtClean="0"/>
              <a:t>15 year old male, 7 hour trip, “I like to travel because I get to hear good things about me and hear the stuff I still have to work on.”</a:t>
            </a:r>
          </a:p>
          <a:p>
            <a:pPr>
              <a:buNone/>
            </a:pPr>
            <a:endParaRPr lang="en-US" dirty="0" smtClean="0"/>
          </a:p>
          <a:p>
            <a:r>
              <a:rPr lang="en-US" dirty="0" smtClean="0"/>
              <a:t>11 year old male, 10 hour trip. “I like to come to court.  It’s easier to talk face to face.  I get to see people and my mom.”</a:t>
            </a:r>
          </a:p>
          <a:p>
            <a:pPr>
              <a:buNone/>
            </a:pPr>
            <a:endParaRPr lang="en-US" dirty="0" smtClean="0"/>
          </a:p>
          <a:p>
            <a:r>
              <a:rPr lang="en-US" dirty="0" smtClean="0"/>
              <a:t>18 year old male, 8 hour trip.  “I like to travel so I can see my mom and see the horse head on the mountain.  It makes me want to work hard so I can come home.”</a:t>
            </a:r>
          </a:p>
          <a:p>
            <a:pPr>
              <a:buNone/>
            </a:pPr>
            <a:endParaRPr lang="en-US" dirty="0" smtClean="0"/>
          </a:p>
          <a:p>
            <a:r>
              <a:rPr lang="en-US" dirty="0" smtClean="0"/>
              <a:t>17 year old male, 9 hour trip.  “I prefer to come to court because I want to be able to hear what was said about me, and for others to hear what I have to say.  I don’t want to be told by other people what was said.  I want to be here personally.</a:t>
            </a:r>
          </a:p>
          <a:p>
            <a:endParaRPr lang="en-US" dirty="0"/>
          </a:p>
        </p:txBody>
      </p:sp>
    </p:spTree>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Manley\Downloads\1996%2D07%2D10C.jpg"/>
          <p:cNvPicPr>
            <a:picLocks noGrp="1" noChangeAspect="1" noChangeArrowheads="1"/>
          </p:cNvPicPr>
          <p:nvPr>
            <p:ph idx="1"/>
          </p:nvPr>
        </p:nvPicPr>
        <p:blipFill>
          <a:blip r:embed="rId3" cstate="print"/>
          <a:srcRect/>
          <a:stretch>
            <a:fillRect/>
          </a:stretch>
        </p:blipFill>
        <p:spPr bwMode="auto">
          <a:xfrm>
            <a:off x="990600" y="914400"/>
            <a:ext cx="7149547" cy="5105399"/>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ransition spd="med">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Second hand information is rarely a good substitute for a firsthand account.  Listening to a child offers a valuable perspective on every decision that a judge, caseworker, Guardian ad Litem, attorney, or parent need to consider. The child can take you into his day-to-day life, what’s going well at home and what’s not, how he is doing at school, and what kind of permanent living situation he desires and how best to get there.</a:t>
            </a:r>
            <a:endParaRPr lang="en-US" dirty="0"/>
          </a:p>
        </p:txBody>
      </p:sp>
    </p:spTree>
  </p:cSld>
  <p:clrMapOvr>
    <a:masterClrMapping/>
  </p:clrMapOvr>
  <p:transition spd="med">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sz="half" idx="3"/>
          </p:nvPr>
        </p:nvSpPr>
        <p:spPr/>
        <p:txBody>
          <a:bodyPr/>
          <a:lstStyle/>
          <a:p>
            <a:endParaRPr lang="en-US" dirty="0"/>
          </a:p>
        </p:txBody>
      </p:sp>
      <p:sp>
        <p:nvSpPr>
          <p:cNvPr id="6" name="Content Placeholder 5"/>
          <p:cNvSpPr>
            <a:spLocks noGrp="1"/>
          </p:cNvSpPr>
          <p:nvPr>
            <p:ph sz="quarter" idx="4"/>
          </p:nvPr>
        </p:nvSpPr>
        <p:spPr>
          <a:solidFill>
            <a:schemeClr val="accent2">
              <a:lumMod val="75000"/>
            </a:schemeClr>
          </a:solidFill>
        </p:spPr>
        <p:txBody>
          <a:bodyPr>
            <a:normAutofit/>
          </a:bodyPr>
          <a:lstStyle/>
          <a:p>
            <a:pPr algn="ctr">
              <a:buNone/>
            </a:pPr>
            <a:endParaRPr lang="en-US" sz="6000" dirty="0" smtClean="0"/>
          </a:p>
          <a:p>
            <a:pPr algn="ctr">
              <a:buNone/>
            </a:pPr>
            <a:r>
              <a:rPr lang="en-US" sz="6000" dirty="0" smtClean="0">
                <a:solidFill>
                  <a:schemeClr val="bg1"/>
                </a:solidFill>
              </a:rPr>
              <a:t>Child</a:t>
            </a:r>
            <a:r>
              <a:rPr lang="en-US" sz="6000" dirty="0" smtClean="0"/>
              <a:t> </a:t>
            </a:r>
          </a:p>
          <a:p>
            <a:pPr algn="ctr">
              <a:buNone/>
            </a:pPr>
            <a:r>
              <a:rPr lang="en-US" sz="6000" dirty="0" smtClean="0">
                <a:solidFill>
                  <a:schemeClr val="bg1"/>
                </a:solidFill>
              </a:rPr>
              <a:t>Court</a:t>
            </a:r>
            <a:r>
              <a:rPr lang="en-US" sz="6000" dirty="0" smtClean="0"/>
              <a:t> </a:t>
            </a:r>
            <a:endParaRPr lang="en-US" sz="6000" dirty="0"/>
          </a:p>
        </p:txBody>
      </p:sp>
      <p:sp>
        <p:nvSpPr>
          <p:cNvPr id="8" name="Content Placeholder 7"/>
          <p:cNvSpPr>
            <a:spLocks noGrp="1"/>
          </p:cNvSpPr>
          <p:nvPr>
            <p:ph sz="quarter" idx="2"/>
          </p:nvPr>
        </p:nvSpPr>
        <p:spPr/>
        <p:txBody>
          <a:bodyPr>
            <a:normAutofit/>
          </a:bodyPr>
          <a:lstStyle/>
          <a:p>
            <a:pPr algn="ctr">
              <a:buNone/>
            </a:pPr>
            <a:endParaRPr lang="en-US" sz="4800" dirty="0" smtClean="0"/>
          </a:p>
          <a:p>
            <a:pPr algn="ctr">
              <a:buNone/>
            </a:pPr>
            <a:r>
              <a:rPr lang="en-US" sz="6000" dirty="0" smtClean="0"/>
              <a:t>Juvenile Court</a:t>
            </a:r>
            <a:endParaRPr lang="en-US" sz="6000" dirty="0"/>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p:cTn id="7" dur="500" fill="hold"/>
                                        <p:tgtEl>
                                          <p:spTgt spid="6">
                                            <p:bg/>
                                          </p:spTgt>
                                        </p:tgtEl>
                                        <p:attrNameLst>
                                          <p:attrName>ppt_w</p:attrName>
                                        </p:attrNameLst>
                                      </p:cBhvr>
                                      <p:tavLst>
                                        <p:tav tm="0">
                                          <p:val>
                                            <p:fltVal val="0"/>
                                          </p:val>
                                        </p:tav>
                                        <p:tav tm="100000">
                                          <p:val>
                                            <p:strVal val="#ppt_w"/>
                                          </p:val>
                                        </p:tav>
                                      </p:tavLst>
                                    </p:anim>
                                    <p:anim calcmode="lin" valueType="num">
                                      <p:cBhvr>
                                        <p:cTn id="8" dur="500" fill="hold"/>
                                        <p:tgtEl>
                                          <p:spTgt spid="6">
                                            <p:bg/>
                                          </p:spTgt>
                                        </p:tgtEl>
                                        <p:attrNameLst>
                                          <p:attrName>ppt_h</p:attrName>
                                        </p:attrNameLst>
                                      </p:cBhvr>
                                      <p:tavLst>
                                        <p:tav tm="0">
                                          <p:val>
                                            <p:fltVal val="0"/>
                                          </p:val>
                                        </p:tav>
                                        <p:tav tm="100000">
                                          <p:val>
                                            <p:strVal val="#ppt_h"/>
                                          </p:val>
                                        </p:tav>
                                      </p:tavLst>
                                    </p:anim>
                                    <p:animEffect transition="in" filter="fade">
                                      <p:cBhvr>
                                        <p:cTn id="9" dur="500"/>
                                        <p:tgtEl>
                                          <p:spTgt spid="6">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685800" y="152400"/>
          <a:ext cx="73914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Policy Considerations</a:t>
            </a:r>
          </a:p>
          <a:p>
            <a:endParaRPr lang="en-US" dirty="0" smtClean="0"/>
          </a:p>
          <a:p>
            <a:r>
              <a:rPr lang="en-US" dirty="0" smtClean="0"/>
              <a:t>Relevant Law</a:t>
            </a:r>
          </a:p>
          <a:p>
            <a:endParaRPr lang="en-US" dirty="0" smtClean="0"/>
          </a:p>
          <a:p>
            <a:r>
              <a:rPr lang="en-US" dirty="0" smtClean="0"/>
              <a:t>The benefits</a:t>
            </a:r>
          </a:p>
          <a:p>
            <a:endParaRPr lang="en-US" dirty="0" smtClean="0"/>
          </a:p>
          <a:p>
            <a:r>
              <a:rPr lang="en-US" dirty="0" smtClean="0"/>
              <a:t>The Drawbacks</a:t>
            </a:r>
          </a:p>
          <a:p>
            <a:endParaRPr lang="en-US" dirty="0" smtClean="0"/>
          </a:p>
          <a:p>
            <a:r>
              <a:rPr lang="en-US" dirty="0" smtClean="0"/>
              <a:t>Improving the experience</a:t>
            </a:r>
          </a:p>
          <a:p>
            <a:pPr>
              <a:buNone/>
            </a:pPr>
            <a:endParaRPr lang="en-US" dirty="0" smtClean="0"/>
          </a:p>
          <a:p>
            <a:r>
              <a:rPr lang="en-US" dirty="0" smtClean="0"/>
              <a:t>What the children are saying</a:t>
            </a:r>
            <a:endParaRPr lang="en-US" dirty="0"/>
          </a:p>
        </p:txBody>
      </p:sp>
    </p:spTree>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Considerations:</a:t>
            </a:r>
            <a:endParaRPr lang="en-US" dirty="0"/>
          </a:p>
        </p:txBody>
      </p:sp>
      <p:sp>
        <p:nvSpPr>
          <p:cNvPr id="3" name="Content Placeholder 2"/>
          <p:cNvSpPr>
            <a:spLocks noGrp="1"/>
          </p:cNvSpPr>
          <p:nvPr>
            <p:ph idx="1"/>
          </p:nvPr>
        </p:nvSpPr>
        <p:spPr/>
        <p:txBody>
          <a:bodyPr>
            <a:normAutofit fontScale="77500" lnSpcReduction="20000"/>
          </a:bodyPr>
          <a:lstStyle/>
          <a:p>
            <a:r>
              <a:rPr lang="en-US" sz="3400" dirty="0" smtClean="0"/>
              <a:t>The National Council of Juvenile and Family Court Judges published </a:t>
            </a:r>
            <a:r>
              <a:rPr lang="en-US" sz="3400" i="1" dirty="0" smtClean="0"/>
              <a:t>Resource Guidelines: Improving Court Practice in Child Abuse and Neglect Cases </a:t>
            </a:r>
            <a:r>
              <a:rPr lang="en-US" sz="3400" dirty="0" smtClean="0"/>
              <a:t>in 1995.  These </a:t>
            </a:r>
            <a:r>
              <a:rPr lang="en-US" sz="3400" i="1" dirty="0" smtClean="0"/>
              <a:t>Resource Guidelines</a:t>
            </a:r>
            <a:r>
              <a:rPr lang="en-US" sz="3400" dirty="0" smtClean="0"/>
              <a:t>, which were endorsed by the American Bar Association (ABA) and the Conference of Chief Justices, which state who should and may be present during each major type of hearing in a child welfare cases, including the “age appropriate” children who can “provide the court with information as to their perception of their needs, interests and concerns.”</a:t>
            </a:r>
          </a:p>
          <a:p>
            <a:endParaRPr lang="en-US" sz="3400" dirty="0" smtClean="0"/>
          </a:p>
          <a:p>
            <a:pPr>
              <a:buNone/>
            </a:pPr>
            <a:endParaRPr lang="en-US" dirty="0" smtClean="0"/>
          </a:p>
          <a:p>
            <a:pPr>
              <a:buNone/>
            </a:pPr>
            <a:endParaRPr lang="en-US" dirty="0" smtClean="0"/>
          </a:p>
          <a:p>
            <a:pPr>
              <a:buNone/>
            </a:pPr>
            <a:endParaRPr lang="en-US" dirty="0" smtClean="0"/>
          </a:p>
          <a:p>
            <a:endParaRPr lang="en-US" dirty="0"/>
          </a:p>
        </p:txBody>
      </p:sp>
    </p:spTree>
  </p:cSld>
  <p:clrMapOvr>
    <a:masterClrMapping/>
  </p:clrMapOvr>
  <p:transition spd="med">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r>
              <a:rPr lang="en-US" sz="3200" dirty="0" smtClean="0"/>
              <a:t>One of the guiding principles of the 2004 nonpartisan Pew Commission  report, “Fostering the Future: Safety, Permanence and Well-Being for Children in Foster Care,” was that “children and their families must have an informed voice in decisions that are made about their lives.”  Recommendations from the report included that courts be organized to enable children and parents to participate in meaningful ways in the court process, noting that “children, parents and caregivers all benefit when they have the opportunity to actively participate in court proceedings, as does the quality of decisions when judges can see and hear from key parties.”</a:t>
            </a:r>
          </a:p>
          <a:p>
            <a:endParaRPr lang="en-US" sz="3200" dirty="0" smtClean="0"/>
          </a:p>
          <a:p>
            <a:r>
              <a:rPr lang="en-US" sz="3200" dirty="0" smtClean="0"/>
              <a:t>Currently, there are 2,842 children in foster care in the state of Utah.  The average age is 10.1 years. </a:t>
            </a:r>
          </a:p>
          <a:p>
            <a:endParaRPr lang="en-US" dirty="0"/>
          </a:p>
        </p:txBody>
      </p:sp>
    </p:spTree>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78A-6-317, Persons Entitled To Be Present</a:t>
            </a:r>
            <a:endParaRPr lang="en-US" dirty="0"/>
          </a:p>
        </p:txBody>
      </p:sp>
      <p:sp>
        <p:nvSpPr>
          <p:cNvPr id="3" name="Content Placeholder 2"/>
          <p:cNvSpPr>
            <a:spLocks noGrp="1"/>
          </p:cNvSpPr>
          <p:nvPr>
            <p:ph idx="1"/>
          </p:nvPr>
        </p:nvSpPr>
        <p:spPr/>
        <p:txBody>
          <a:bodyPr>
            <a:normAutofit/>
          </a:bodyPr>
          <a:lstStyle/>
          <a:p>
            <a:r>
              <a:rPr lang="en-US" dirty="0" smtClean="0"/>
              <a:t>(1) A child who is the subject of a juvenile court hearing is:</a:t>
            </a:r>
          </a:p>
          <a:p>
            <a:r>
              <a:rPr lang="en-US" dirty="0" smtClean="0"/>
              <a:t>(a) entitled to notice of the hearing.</a:t>
            </a:r>
          </a:p>
          <a:p>
            <a:r>
              <a:rPr lang="en-US" dirty="0" smtClean="0"/>
              <a:t>(2) The child has a right to be present at </a:t>
            </a:r>
            <a:r>
              <a:rPr lang="en-US" u="sng" dirty="0" smtClean="0"/>
              <a:t>each</a:t>
            </a:r>
            <a:r>
              <a:rPr lang="en-US" dirty="0" smtClean="0"/>
              <a:t> hearing, subject to the discretion  of the guardian ad Litem or the court regarding any possible </a:t>
            </a:r>
            <a:r>
              <a:rPr lang="en-US" dirty="0" smtClean="0">
                <a:solidFill>
                  <a:srgbClr val="FF0000"/>
                </a:solidFill>
              </a:rPr>
              <a:t>detriment</a:t>
            </a:r>
            <a:r>
              <a:rPr lang="en-US" dirty="0" smtClean="0"/>
              <a:t> to the child. </a:t>
            </a:r>
            <a:endParaRPr lang="en-US" dirty="0"/>
          </a:p>
        </p:txBody>
      </p:sp>
      <p:cxnSp>
        <p:nvCxnSpPr>
          <p:cNvPr id="5" name="Straight Arrow Connector 4"/>
          <p:cNvCxnSpPr/>
          <p:nvPr/>
        </p:nvCxnSpPr>
        <p:spPr>
          <a:xfrm>
            <a:off x="6400800" y="4953000"/>
            <a:ext cx="1143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7467600" y="5029200"/>
            <a:ext cx="1676400" cy="1828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Infers an element of loss or harm</a:t>
            </a:r>
            <a:endParaRPr lang="en-US" dirty="0"/>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fontScale="90000"/>
          </a:bodyPr>
          <a:lstStyle/>
          <a:p>
            <a:r>
              <a:rPr lang="en-US" dirty="0" smtClean="0"/>
              <a:t/>
            </a:r>
            <a:br>
              <a:rPr lang="en-US" dirty="0" smtClean="0"/>
            </a:br>
            <a:r>
              <a:rPr lang="en-US" dirty="0" smtClean="0"/>
              <a:t> 78A-6-305: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(2) A child shall be present at any postadjucation (disposition, permanency, review) hearing in a case relating to the abuse, neglect or dependency of the child, unless the </a:t>
            </a:r>
            <a:r>
              <a:rPr lang="en-US" u="sng" dirty="0" smtClean="0"/>
              <a:t>court</a:t>
            </a:r>
            <a:r>
              <a:rPr lang="en-US" dirty="0" smtClean="0"/>
              <a:t> determines that:</a:t>
            </a:r>
          </a:p>
          <a:p>
            <a:r>
              <a:rPr lang="en-US" dirty="0" smtClean="0"/>
              <a:t>(a) requiring the child to be present at the hearing would be </a:t>
            </a:r>
            <a:r>
              <a:rPr lang="en-US" dirty="0" smtClean="0">
                <a:solidFill>
                  <a:srgbClr val="FF0000"/>
                </a:solidFill>
              </a:rPr>
              <a:t>detrimental</a:t>
            </a:r>
            <a:r>
              <a:rPr lang="en-US" dirty="0" smtClean="0"/>
              <a:t> to the child or </a:t>
            </a:r>
            <a:r>
              <a:rPr lang="en-US" dirty="0" smtClean="0">
                <a:solidFill>
                  <a:srgbClr val="FF0000"/>
                </a:solidFill>
              </a:rPr>
              <a:t>impractical</a:t>
            </a:r>
            <a:r>
              <a:rPr lang="en-US" dirty="0" smtClean="0"/>
              <a:t>; or</a:t>
            </a:r>
          </a:p>
          <a:p>
            <a:r>
              <a:rPr lang="en-US" dirty="0" smtClean="0"/>
              <a:t>(b) the child is not sufficiently mature to articulate the child’s wishes in relation to the hearing.</a:t>
            </a:r>
            <a:endParaRPr lang="en-US" dirty="0"/>
          </a:p>
        </p:txBody>
      </p:sp>
    </p:spTree>
  </p:cSld>
  <p:clrMapOvr>
    <a:masterClrMapping/>
  </p:clrMapOvr>
  <p:transition spd="med">
    <p:wipe/>
  </p:transition>
  <p:timing>
    <p:tnLst>
      <p:par>
        <p:cTn id="1" dur="indefinite" restart="never" nodeType="tmRoot"/>
      </p:par>
    </p:tnLst>
  </p:timing>
</p:sld>
</file>

<file path=ppt/theme/theme1.xml><?xml version="1.0" encoding="utf-8"?>
<a:theme xmlns:a="http://schemas.openxmlformats.org/drawingml/2006/main" name="Technic">
  <a:themeElements>
    <a:clrScheme name="Custom 1">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F1018B4A15854994F0D80044D2380A" ma:contentTypeVersion="24" ma:contentTypeDescription="Create a new document." ma:contentTypeScope="" ma:versionID="dcb7f3929a31d4e19a1d1de0c2ebee4e">
  <xsd:schema xmlns:xsd="http://www.w3.org/2001/XMLSchema" xmlns:xs="http://www.w3.org/2001/XMLSchema" xmlns:p="http://schemas.microsoft.com/office/2006/metadata/properties" xmlns:ns2="3fa49dda-2b2a-469e-86ff-84d7b72d51e0" xmlns:ns3="3cdc1c9a-72c0-42a1-82c1-4397415c0faa" targetNamespace="http://schemas.microsoft.com/office/2006/metadata/properties" ma:root="true" ma:fieldsID="16de825915ecaacfd8e8c2c3304aac05" ns2:_="" ns3:_="">
    <xsd:import namespace="3fa49dda-2b2a-469e-86ff-84d7b72d51e0"/>
    <xsd:import namespace="3cdc1c9a-72c0-42a1-82c1-4397415c0faa"/>
    <xsd:element name="properties">
      <xsd:complexType>
        <xsd:sequence>
          <xsd:element name="documentManagement">
            <xsd:complexType>
              <xsd:all>
                <xsd:element ref="ns2:MediaServiceMetadata" minOccurs="0"/>
                <xsd:element ref="ns2:MediaServiceFastMetadata" minOccurs="0"/>
                <xsd:element ref="ns2:DocStatus" minOccurs="0"/>
                <xsd:element ref="ns3:SharedWithUsers" minOccurs="0"/>
                <xsd:element ref="ns3:SharedWithDetails" minOccurs="0"/>
                <xsd:element ref="ns2:MediaLengthInSeconds" minOccurs="0"/>
                <xsd:element ref="ns2:MediaServiceDateTaken" minOccurs="0"/>
                <xsd:element ref="ns2:Sprint"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a49dda-2b2a-469e-86ff-84d7b72d51e0" elementFormDefault="qualified">
    <xsd:import namespace="http://schemas.microsoft.com/office/2006/documentManagement/types"/>
    <xsd:import namespace="http://schemas.microsoft.com/office/infopath/2007/PartnerControls"/>
    <xsd:element name="MediaServiceMetadata" ma:index="5" nillable="true" ma:displayName="MediaServiceMetadata" ma:hidden="true" ma:internalName="MediaServiceMetadata" ma:readOnly="true">
      <xsd:simpleType>
        <xsd:restriction base="dms:Note"/>
      </xsd:simpleType>
    </xsd:element>
    <xsd:element name="MediaServiceFastMetadata" ma:index="6" nillable="true" ma:displayName="MediaServiceFastMetadata" ma:hidden="true" ma:internalName="MediaServiceFastMetadata" ma:readOnly="true">
      <xsd:simpleType>
        <xsd:restriction base="dms:Note"/>
      </xsd:simpleType>
    </xsd:element>
    <xsd:element name="DocStatus" ma:index="7" nillable="true" ma:displayName="Doc Status" ma:default="Draft" ma:format="Dropdown" ma:internalName="DocStatus" ma:readOnly="false">
      <xsd:simpleType>
        <xsd:restriction base="dms:Choice">
          <xsd:enumeration value="Draft"/>
          <xsd:enumeration value="Under Review"/>
          <xsd:enumeration value="Approved"/>
          <xsd:enumeration value="Ready For Tech Spec"/>
          <xsd:enumeration value="Ready for Review"/>
          <xsd:enumeration value="Approved (Tech Spec Complete)"/>
        </xsd:restriction>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Sprint" ma:index="12" nillable="true" ma:displayName="Sprint" ma:format="Dropdown" ma:internalName="Sprint" ma:readOnly="false">
      <xsd:simpleType>
        <xsd:restriction base="dms:Choice">
          <xsd:enumeration value="Sprint 1"/>
          <xsd:enumeration value="Sprint 2"/>
          <xsd:enumeration value="Sprint 3"/>
          <xsd:enumeration value="Sprint 4"/>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2ab66ea-cec7-4ca2-a1de-1c2ee0884484"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dc1c9a-72c0-42a1-82c1-4397415c0faa"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8a2f2b3b-e514-4c14-9d81-f1c08af65539}" ma:internalName="TaxCatchAll" ma:showField="CatchAllData" ma:web="3cdc1c9a-72c0-42a1-82c1-4397415c0f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cdc1c9a-72c0-42a1-82c1-4397415c0faa" xsi:nil="true"/>
    <Sprint xmlns="3fa49dda-2b2a-469e-86ff-84d7b72d51e0" xsi:nil="true"/>
    <lcf76f155ced4ddcb4097134ff3c332f xmlns="3fa49dda-2b2a-469e-86ff-84d7b72d51e0">
      <Terms xmlns="http://schemas.microsoft.com/office/infopath/2007/PartnerControls"/>
    </lcf76f155ced4ddcb4097134ff3c332f>
    <DocStatus xmlns="3fa49dda-2b2a-469e-86ff-84d7b72d51e0">Draft</DocStatus>
  </documentManagement>
</p:properties>
</file>

<file path=customXml/itemProps1.xml><?xml version="1.0" encoding="utf-8"?>
<ds:datastoreItem xmlns:ds="http://schemas.openxmlformats.org/officeDocument/2006/customXml" ds:itemID="{15838D8F-6F9D-45D6-9E16-B3B1DB742FED}"/>
</file>

<file path=customXml/itemProps2.xml><?xml version="1.0" encoding="utf-8"?>
<ds:datastoreItem xmlns:ds="http://schemas.openxmlformats.org/officeDocument/2006/customXml" ds:itemID="{516FDC7E-F6D4-4666-830E-C0E07C18DF44}"/>
</file>

<file path=customXml/itemProps3.xml><?xml version="1.0" encoding="utf-8"?>
<ds:datastoreItem xmlns:ds="http://schemas.openxmlformats.org/officeDocument/2006/customXml" ds:itemID="{0B086C64-1AC8-4E03-B853-E14EE140FDCD}"/>
</file>

<file path=docProps/app.xml><?xml version="1.0" encoding="utf-8"?>
<Properties xmlns="http://schemas.openxmlformats.org/officeDocument/2006/extended-properties" xmlns:vt="http://schemas.openxmlformats.org/officeDocument/2006/docPropsVTypes">
  <Template>Technic</Template>
  <TotalTime>1773</TotalTime>
  <Words>1709</Words>
  <Application>Microsoft Office PowerPoint</Application>
  <PresentationFormat>On-screen Show (4:3)</PresentationFormat>
  <Paragraphs>143</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Technic</vt:lpstr>
      <vt:lpstr>Slide 1</vt:lpstr>
      <vt:lpstr>Slide 2</vt:lpstr>
      <vt:lpstr>Slide 3</vt:lpstr>
      <vt:lpstr>Slide 4</vt:lpstr>
      <vt:lpstr>Overview:</vt:lpstr>
      <vt:lpstr>Policy Considerations:</vt:lpstr>
      <vt:lpstr>Cont.</vt:lpstr>
      <vt:lpstr>78A-6-317, Persons Entitled To Be Present</vt:lpstr>
      <vt:lpstr>  78A-6-305:  </vt:lpstr>
      <vt:lpstr>78A-6-305 continued</vt:lpstr>
      <vt:lpstr>78A-6-306, Shelter Hearing: </vt:lpstr>
      <vt:lpstr>The Benefits:</vt:lpstr>
      <vt:lpstr>Cont.</vt:lpstr>
      <vt:lpstr>Cont.</vt:lpstr>
      <vt:lpstr>The Drawbacks:</vt:lpstr>
      <vt:lpstr>Improving the Experience:</vt:lpstr>
      <vt:lpstr>Improving the experience continued. </vt:lpstr>
      <vt:lpstr>What the children are saying:</vt:lpstr>
      <vt:lpstr>Cont.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Manley</dc:creator>
  <cp:lastModifiedBy>Manley</cp:lastModifiedBy>
  <cp:revision>129</cp:revision>
  <dcterms:created xsi:type="dcterms:W3CDTF">2010-10-05T14:00:27Z</dcterms:created>
  <dcterms:modified xsi:type="dcterms:W3CDTF">2010-10-19T04:43:11Z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0x010100E8F1018B4A15854994F0D80044D2380A</vt:lpwstr>
  </property>
</Properties>
</file>